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76" r:id="rId3"/>
    <p:sldId id="283" r:id="rId4"/>
    <p:sldId id="284" r:id="rId5"/>
    <p:sldId id="279" r:id="rId6"/>
    <p:sldId id="278" r:id="rId7"/>
    <p:sldId id="280" r:id="rId8"/>
    <p:sldId id="281" r:id="rId9"/>
    <p:sldId id="285" r:id="rId10"/>
    <p:sldId id="257" r:id="rId11"/>
    <p:sldId id="258" r:id="rId12"/>
    <p:sldId id="259" r:id="rId13"/>
    <p:sldId id="260" r:id="rId14"/>
    <p:sldId id="261" r:id="rId15"/>
    <p:sldId id="262" r:id="rId16"/>
    <p:sldId id="286" r:id="rId17"/>
    <p:sldId id="287" r:id="rId18"/>
    <p:sldId id="263" r:id="rId19"/>
    <p:sldId id="288" r:id="rId20"/>
    <p:sldId id="289" r:id="rId21"/>
    <p:sldId id="265" r:id="rId22"/>
    <p:sldId id="266" r:id="rId23"/>
    <p:sldId id="267" r:id="rId24"/>
    <p:sldId id="268" r:id="rId25"/>
    <p:sldId id="269" r:id="rId26"/>
    <p:sldId id="270" r:id="rId27"/>
    <p:sldId id="271" r:id="rId28"/>
    <p:sldId id="272" r:id="rId29"/>
    <p:sldId id="274" r:id="rId30"/>
    <p:sldId id="290" r:id="rId31"/>
    <p:sldId id="291" r:id="rId32"/>
    <p:sldId id="292" r:id="rId33"/>
    <p:sldId id="293" r:id="rId34"/>
    <p:sldId id="294" r:id="rId35"/>
    <p:sldId id="295" r:id="rId36"/>
    <p:sldId id="296" r:id="rId37"/>
    <p:sldId id="29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004" autoAdjust="0"/>
    <p:restoredTop sz="94660"/>
  </p:normalViewPr>
  <p:slideViewPr>
    <p:cSldViewPr snapToGrid="0">
      <p:cViewPr varScale="1">
        <p:scale>
          <a:sx n="76" d="100"/>
          <a:sy n="76" d="100"/>
        </p:scale>
        <p:origin x="-102" y="-126"/>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pPr/>
              <a:t>4/7/2019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pPr/>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6D79ED-3FA7-4EF8-964B-EB8BCFAB02F8}" type="datetimeFigureOut">
              <a:rPr lang="en-US" smtClean="0"/>
              <a:pPr/>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pPr/>
              <a:t>4/7/2019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pPr/>
              <a:t>4/7/2019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pPr/>
              <a:t>4/7/2019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pPr/>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pPr/>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6D79ED-3FA7-4EF8-964B-EB8BCFAB02F8}" type="datetimeFigureOut">
              <a:rPr lang="en-US" smtClean="0"/>
              <a:pPr/>
              <a:t>4/7/2019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F12CB2-7F2C-47B9-AE70-22A94B49F233}" type="slidenum">
              <a:rPr lang="en-US" smtClean="0"/>
              <a:pPr/>
              <a:t>‹#›</a:t>
            </a:fld>
            <a:endParaRPr lang="en-US"/>
          </a:p>
        </p:txBody>
      </p:sp>
      <p:pic>
        <p:nvPicPr>
          <p:cNvPr id="7" name="Picture 6" descr="download (1).png"/>
          <p:cNvPicPr>
            <a:picLocks noChangeAspect="1"/>
          </p:cNvPicPr>
          <p:nvPr/>
        </p:nvPicPr>
        <p:blipFill>
          <a:blip r:embed="rId14"/>
          <a:stretch>
            <a:fillRect/>
          </a:stretch>
        </p:blipFill>
        <p:spPr>
          <a:xfrm>
            <a:off x="158778" y="0"/>
            <a:ext cx="2258745" cy="1132935"/>
          </a:xfrm>
          <a:prstGeom prst="rect">
            <a:avLst/>
          </a:prstGeom>
        </p:spPr>
      </p:pic>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4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c/titanic/leaderboard"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6122" y="208637"/>
            <a:ext cx="7811146" cy="1470025"/>
          </a:xfrm>
        </p:spPr>
        <p:txBody>
          <a:bodyPr>
            <a:normAutofit fontScale="90000"/>
          </a:bodyPr>
          <a:lstStyle/>
          <a:p>
            <a:r>
              <a:rPr lang="en-US" dirty="0" smtClean="0"/>
              <a:t>AI Invasion </a:t>
            </a:r>
            <a:br>
              <a:rPr lang="en-US" dirty="0" smtClean="0"/>
            </a:br>
            <a:r>
              <a:rPr lang="en-US" dirty="0" smtClean="0"/>
              <a:t>Day 1 – Introduction to Machine Learning Part 1 </a:t>
            </a:r>
            <a:endParaRPr lang="en-US" dirty="0"/>
          </a:p>
        </p:txBody>
      </p:sp>
      <p:sp>
        <p:nvSpPr>
          <p:cNvPr id="3" name="Subtitle 2"/>
          <p:cNvSpPr>
            <a:spLocks noGrp="1"/>
          </p:cNvSpPr>
          <p:nvPr>
            <p:ph type="subTitle" idx="1"/>
          </p:nvPr>
        </p:nvSpPr>
        <p:spPr>
          <a:xfrm>
            <a:off x="244208" y="3996801"/>
            <a:ext cx="8613504" cy="2444252"/>
          </a:xfrm>
        </p:spPr>
        <p:txBody>
          <a:bodyPr>
            <a:normAutofit fontScale="92500" lnSpcReduction="20000"/>
          </a:bodyPr>
          <a:lstStyle/>
          <a:p>
            <a:pPr algn="l"/>
            <a:r>
              <a:rPr lang="en-US" b="1" dirty="0" smtClean="0">
                <a:latin typeface="Algerian" pitchFamily="82" charset="0"/>
              </a:rPr>
              <a:t>Presented  By: </a:t>
            </a:r>
            <a:r>
              <a:rPr lang="en-US" b="1" dirty="0" err="1" smtClean="0">
                <a:latin typeface="Algerian" pitchFamily="82" charset="0"/>
              </a:rPr>
              <a:t>Abimbola</a:t>
            </a:r>
            <a:r>
              <a:rPr lang="en-US" b="1" dirty="0" smtClean="0">
                <a:latin typeface="Algerian" pitchFamily="82" charset="0"/>
              </a:rPr>
              <a:t> </a:t>
            </a:r>
            <a:r>
              <a:rPr lang="en-US" b="1" dirty="0" err="1" smtClean="0">
                <a:latin typeface="Algerian" pitchFamily="82" charset="0"/>
              </a:rPr>
              <a:t>Olawale</a:t>
            </a:r>
            <a:r>
              <a:rPr lang="en-US" b="1" dirty="0" smtClean="0">
                <a:latin typeface="Algerian" pitchFamily="82" charset="0"/>
              </a:rPr>
              <a:t> Victor </a:t>
            </a:r>
          </a:p>
          <a:p>
            <a:pPr algn="just"/>
            <a:r>
              <a:rPr lang="en-US" b="1" dirty="0" smtClean="0">
                <a:latin typeface="Algerian" pitchFamily="82" charset="0"/>
              </a:rPr>
              <a:t>abimbolaolawale41@gmail.com</a:t>
            </a:r>
          </a:p>
          <a:p>
            <a:pPr algn="just"/>
            <a:r>
              <a:rPr lang="en-US" b="1" dirty="0" smtClean="0">
                <a:latin typeface="Algerian" pitchFamily="82" charset="0"/>
              </a:rPr>
              <a:t>Kaggle.com/olawalevictor1</a:t>
            </a:r>
          </a:p>
          <a:p>
            <a:pPr algn="just"/>
            <a:r>
              <a:rPr lang="en-US" b="1" dirty="0" err="1" smtClean="0">
                <a:latin typeface="Algerian" pitchFamily="82" charset="0"/>
              </a:rPr>
              <a:t>Zindi.africa</a:t>
            </a:r>
            <a:r>
              <a:rPr lang="en-US" b="1" dirty="0" smtClean="0">
                <a:latin typeface="Algerian" pitchFamily="82" charset="0"/>
              </a:rPr>
              <a:t>/users/olawale0254_DSN</a:t>
            </a:r>
          </a:p>
          <a:p>
            <a:pPr algn="just"/>
            <a:r>
              <a:rPr lang="en-US" b="1" dirty="0" smtClean="0">
                <a:latin typeface="Algerian" pitchFamily="82" charset="0"/>
              </a:rPr>
              <a:t>https://github.com/olawale0254</a:t>
            </a:r>
          </a:p>
        </p:txBody>
      </p:sp>
      <p:pic>
        <p:nvPicPr>
          <p:cNvPr id="4" name="Picture 3" descr="download (1).png"/>
          <p:cNvPicPr>
            <a:picLocks noChangeAspect="1"/>
          </p:cNvPicPr>
          <p:nvPr/>
        </p:nvPicPr>
        <p:blipFill>
          <a:blip r:embed="rId2"/>
          <a:stretch>
            <a:fillRect/>
          </a:stretch>
        </p:blipFill>
        <p:spPr>
          <a:xfrm>
            <a:off x="258987" y="366443"/>
            <a:ext cx="2716034" cy="1362301"/>
          </a:xfrm>
          <a:prstGeom prst="rect">
            <a:avLst/>
          </a:prstGeom>
        </p:spPr>
      </p:pic>
    </p:spTree>
    <p:extLst>
      <p:ext uri="{BB962C8B-B14F-4D97-AF65-F5344CB8AC3E}">
        <p14:creationId xmlns="" xmlns:p14="http://schemas.microsoft.com/office/powerpoint/2010/main" val="720928810"/>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What is Machine Learning?</a:t>
            </a:r>
            <a:endParaRPr lang="en-US" dirty="0"/>
          </a:p>
        </p:txBody>
      </p:sp>
      <p:pic>
        <p:nvPicPr>
          <p:cNvPr id="7" name="Content Placeholder 6" descr="Intelligent Poka Yoke_1.jpg"/>
          <p:cNvPicPr>
            <a:picLocks noGrp="1" noChangeAspect="1"/>
          </p:cNvPicPr>
          <p:nvPr>
            <p:ph sz="half" idx="2"/>
          </p:nvPr>
        </p:nvPicPr>
        <p:blipFill>
          <a:blip r:embed="rId2"/>
          <a:stretch>
            <a:fillRect/>
          </a:stretch>
        </p:blipFill>
        <p:spPr>
          <a:xfrm>
            <a:off x="369284" y="3895597"/>
            <a:ext cx="4581389" cy="23799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p:cNvSpPr>
            <a:spLocks noGrp="1"/>
          </p:cNvSpPr>
          <p:nvPr>
            <p:ph sz="quarter" idx="4"/>
          </p:nvPr>
        </p:nvSpPr>
        <p:spPr>
          <a:xfrm>
            <a:off x="6193370" y="1277655"/>
            <a:ext cx="5389033" cy="4848508"/>
          </a:xfrm>
        </p:spPr>
        <p:txBody>
          <a:bodyPr>
            <a:normAutofit/>
          </a:bodyPr>
          <a:lstStyle/>
          <a:p>
            <a:pPr algn="just">
              <a:buNone/>
            </a:pPr>
            <a:r>
              <a:rPr lang="en-US" dirty="0" smtClean="0"/>
              <a:t>	Machine </a:t>
            </a:r>
            <a:r>
              <a:rPr lang="en-US" dirty="0"/>
              <a:t>Learning is a branch of Artificial Intelligence (AI), which helps making machines capable of learning from observational data without being explicitly programmed. It’s not like that, Machine learning or ML and Artificial Intelligence or AI are the same. There are a lot of differences as well a lot of similarities. Alternatively, we can also say that, Machine learning is a component of AI. </a:t>
            </a:r>
          </a:p>
          <a:p>
            <a:pPr>
              <a:buNone/>
            </a:pPr>
            <a:endParaRPr lang="en-US" dirty="0"/>
          </a:p>
        </p:txBody>
      </p:sp>
      <p:pic>
        <p:nvPicPr>
          <p:cNvPr id="8" name="Picture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325679" y="1303366"/>
            <a:ext cx="4542180" cy="225402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2059971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3824" y="274638"/>
            <a:ext cx="8843376" cy="1143000"/>
          </a:xfrm>
        </p:spPr>
        <p:txBody>
          <a:bodyPr>
            <a:normAutofit fontScale="90000"/>
          </a:bodyPr>
          <a:lstStyle/>
          <a:p>
            <a:pPr algn="r"/>
            <a:r>
              <a:rPr lang="en-US" dirty="0" smtClean="0"/>
              <a:t>Machine learning(ML) vs. Artificial intelligence(AI)</a:t>
            </a:r>
            <a:endParaRPr lang="en-US" dirty="0"/>
          </a:p>
        </p:txBody>
      </p:sp>
      <p:sp>
        <p:nvSpPr>
          <p:cNvPr id="3" name="Content Placeholder 2"/>
          <p:cNvSpPr>
            <a:spLocks noGrp="1"/>
          </p:cNvSpPr>
          <p:nvPr>
            <p:ph idx="1"/>
          </p:nvPr>
        </p:nvSpPr>
        <p:spPr>
          <a:xfrm>
            <a:off x="5436296" y="1540703"/>
            <a:ext cx="6146104" cy="2217107"/>
          </a:xfrm>
        </p:spPr>
        <p:txBody>
          <a:bodyPr>
            <a:normAutofit fontScale="70000" lnSpcReduction="20000"/>
          </a:bodyPr>
          <a:lstStyle/>
          <a:p>
            <a:pPr>
              <a:buNone/>
            </a:pPr>
            <a:r>
              <a:rPr lang="en-US" dirty="0"/>
              <a:t>	</a:t>
            </a:r>
            <a:r>
              <a:rPr lang="en-US" dirty="0" smtClean="0"/>
              <a:t>People tend to use </a:t>
            </a:r>
            <a:r>
              <a:rPr lang="en-US" i="1" dirty="0" smtClean="0"/>
              <a:t>machine learning</a:t>
            </a:r>
            <a:r>
              <a:rPr lang="en-US" dirty="0" smtClean="0"/>
              <a:t> and </a:t>
            </a:r>
            <a:r>
              <a:rPr lang="en-US" i="1" dirty="0" smtClean="0"/>
              <a:t>artificial intelligence</a:t>
            </a:r>
            <a:r>
              <a:rPr lang="en-US" dirty="0" smtClean="0"/>
              <a:t> as if they’re interchangeable, but they’re not: rather, machine learning (ML) is one very successful approach to the broader field of artificial intelligence (AI).</a:t>
            </a:r>
          </a:p>
          <a:p>
            <a:pPr>
              <a:buNone/>
            </a:pPr>
            <a:r>
              <a:rPr lang="en-US" dirty="0" smtClean="0"/>
              <a:t>	</a:t>
            </a:r>
            <a:endParaRPr lang="en-US" dirty="0"/>
          </a:p>
        </p:txBody>
      </p:sp>
      <p:sp>
        <p:nvSpPr>
          <p:cNvPr id="4" name="Rectangle 3"/>
          <p:cNvSpPr/>
          <p:nvPr/>
        </p:nvSpPr>
        <p:spPr>
          <a:xfrm>
            <a:off x="388307" y="4534422"/>
            <a:ext cx="5336088" cy="1446550"/>
          </a:xfrm>
          <a:prstGeom prst="rect">
            <a:avLst/>
          </a:prstGeom>
        </p:spPr>
        <p:txBody>
          <a:bodyPr wrap="square">
            <a:spAutoFit/>
          </a:bodyPr>
          <a:lstStyle/>
          <a:p>
            <a:r>
              <a:rPr lang="en-US" sz="2200" dirty="0" smtClean="0"/>
              <a:t>Artificial intelligence is, essentially, the simulation of intelligence in computers. As such, it’s something that people have been working on for decades.</a:t>
            </a:r>
            <a:endParaRPr lang="en-US" sz="2200" dirty="0"/>
          </a:p>
        </p:txBody>
      </p:sp>
      <p:pic>
        <p:nvPicPr>
          <p:cNvPr id="6" name="Picture 5" descr="Intelligent Poka Yoke_1.jpg"/>
          <p:cNvPicPr>
            <a:picLocks noChangeAspect="1"/>
          </p:cNvPicPr>
          <p:nvPr/>
        </p:nvPicPr>
        <p:blipFill>
          <a:blip r:embed="rId2"/>
          <a:stretch>
            <a:fillRect/>
          </a:stretch>
        </p:blipFill>
        <p:spPr>
          <a:xfrm>
            <a:off x="977032" y="1665167"/>
            <a:ext cx="4414147" cy="2293063"/>
          </a:xfrm>
          <a:prstGeom prst="rect">
            <a:avLst/>
          </a:prstGeom>
        </p:spPr>
      </p:pic>
      <p:pic>
        <p:nvPicPr>
          <p:cNvPr id="7" name="Picture 6" descr="AI.jpg"/>
          <p:cNvPicPr>
            <a:picLocks noChangeAspect="1"/>
          </p:cNvPicPr>
          <p:nvPr/>
        </p:nvPicPr>
        <p:blipFill>
          <a:blip r:embed="rId3"/>
          <a:stretch>
            <a:fillRect/>
          </a:stretch>
        </p:blipFill>
        <p:spPr>
          <a:xfrm>
            <a:off x="6789110" y="3629478"/>
            <a:ext cx="4463441" cy="28965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0676" y="274638"/>
            <a:ext cx="8851725" cy="1143000"/>
          </a:xfrm>
        </p:spPr>
        <p:txBody>
          <a:bodyPr>
            <a:normAutofit fontScale="90000"/>
          </a:bodyPr>
          <a:lstStyle/>
          <a:p>
            <a:pPr algn="r"/>
            <a:r>
              <a:rPr lang="en-US" dirty="0" smtClean="0"/>
              <a:t>Machine learning(ML) vs. Artificial intelligence(AI) cont.</a:t>
            </a:r>
            <a:endParaRPr lang="en-US" dirty="0"/>
          </a:p>
        </p:txBody>
      </p:sp>
      <p:sp>
        <p:nvSpPr>
          <p:cNvPr id="3" name="Content Placeholder 2"/>
          <p:cNvSpPr>
            <a:spLocks noGrp="1"/>
          </p:cNvSpPr>
          <p:nvPr>
            <p:ph idx="1"/>
          </p:nvPr>
        </p:nvSpPr>
        <p:spPr>
          <a:xfrm>
            <a:off x="2868461" y="1741118"/>
            <a:ext cx="9018739" cy="4488096"/>
          </a:xfrm>
        </p:spPr>
        <p:txBody>
          <a:bodyPr/>
          <a:lstStyle/>
          <a:p>
            <a:pPr>
              <a:buNone/>
            </a:pPr>
            <a:r>
              <a:rPr lang="en-US" dirty="0" smtClean="0"/>
              <a:t>	Machine learning, on the other hand, is a form of artificial intelligence in which </a:t>
            </a:r>
            <a:r>
              <a:rPr lang="en-US" b="1" dirty="0" smtClean="0"/>
              <a:t>the computer learns for itself how to complete a task</a:t>
            </a:r>
            <a:r>
              <a:rPr lang="en-US" dirty="0" smtClean="0"/>
              <a:t>. And it’s this that has been at the heart of many of the recent huge developments in the field of AI, which might explain why interest in it has grown so much over the last few </a:t>
            </a:r>
            <a:r>
              <a:rPr lang="en-US" dirty="0" smtClean="0"/>
              <a:t>years.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5521" y="274638"/>
            <a:ext cx="8926881" cy="1143000"/>
          </a:xfrm>
        </p:spPr>
        <p:txBody>
          <a:bodyPr>
            <a:normAutofit fontScale="90000"/>
          </a:bodyPr>
          <a:lstStyle/>
          <a:p>
            <a:pPr algn="r"/>
            <a:r>
              <a:rPr lang="en-US" dirty="0" smtClean="0"/>
              <a:t>But what it does actually or why do we need ML or AI? </a:t>
            </a:r>
            <a:endParaRPr lang="en-US" dirty="0"/>
          </a:p>
        </p:txBody>
      </p:sp>
      <p:sp>
        <p:nvSpPr>
          <p:cNvPr id="3" name="Content Placeholder 2"/>
          <p:cNvSpPr>
            <a:spLocks noGrp="1"/>
          </p:cNvSpPr>
          <p:nvPr>
            <p:ph idx="1"/>
          </p:nvPr>
        </p:nvSpPr>
        <p:spPr>
          <a:xfrm>
            <a:off x="6713953" y="1841862"/>
            <a:ext cx="5005611" cy="4387352"/>
          </a:xfrm>
        </p:spPr>
        <p:txBody>
          <a:bodyPr>
            <a:normAutofit fontScale="85000" lnSpcReduction="10000"/>
          </a:bodyPr>
          <a:lstStyle/>
          <a:p>
            <a:pPr>
              <a:buNone/>
            </a:pPr>
            <a:r>
              <a:rPr lang="en-US" dirty="0" smtClean="0"/>
              <a:t> 	Machine Learning and Artificial Intelligence (AI) are based on automated and self-training algorithm to learn from prior data in order to find the pattern, which exists within, and then help machines to make decisions in situations they have never seen. Machine learning is expanding its reach to various domains.</a:t>
            </a:r>
            <a:endParaRPr lang="en-US" dirty="0"/>
          </a:p>
        </p:txBody>
      </p:sp>
      <p:pic>
        <p:nvPicPr>
          <p:cNvPr id="4" name="Picture 3" descr="Machine-learning-workflow.png"/>
          <p:cNvPicPr>
            <a:picLocks noChangeAspect="1"/>
          </p:cNvPicPr>
          <p:nvPr/>
        </p:nvPicPr>
        <p:blipFill>
          <a:blip r:embed="rId2"/>
          <a:stretch>
            <a:fillRect/>
          </a:stretch>
        </p:blipFill>
        <p:spPr>
          <a:xfrm>
            <a:off x="626303" y="1907022"/>
            <a:ext cx="6024620" cy="36169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It is an Interdisciplinary Field</a:t>
            </a:r>
            <a:endParaRPr lang="en-US" dirty="0"/>
          </a:p>
        </p:txBody>
      </p:sp>
      <p:pic>
        <p:nvPicPr>
          <p:cNvPr id="4" name="Content Placeholder 3" descr="Screenshot_20190323-130430_1553342983705.jpg"/>
          <p:cNvPicPr>
            <a:picLocks noGrp="1" noChangeAspect="1"/>
          </p:cNvPicPr>
          <p:nvPr>
            <p:ph idx="1"/>
          </p:nvPr>
        </p:nvPicPr>
        <p:blipFill>
          <a:blip r:embed="rId2"/>
          <a:stretch>
            <a:fillRect/>
          </a:stretch>
        </p:blipFill>
        <p:spPr>
          <a:xfrm>
            <a:off x="5887233" y="1606811"/>
            <a:ext cx="5914169" cy="4525963"/>
          </a:xfrm>
        </p:spPr>
      </p:pic>
      <p:sp>
        <p:nvSpPr>
          <p:cNvPr id="5" name="TextBox 4"/>
          <p:cNvSpPr txBox="1"/>
          <p:nvPr/>
        </p:nvSpPr>
        <p:spPr>
          <a:xfrm>
            <a:off x="977033" y="2254687"/>
            <a:ext cx="3970751" cy="1785104"/>
          </a:xfrm>
          <a:prstGeom prst="rect">
            <a:avLst/>
          </a:prstGeom>
          <a:noFill/>
        </p:spPr>
        <p:txBody>
          <a:bodyPr wrap="square" rtlCol="0">
            <a:spAutoFit/>
          </a:bodyPr>
          <a:lstStyle/>
          <a:p>
            <a:r>
              <a:rPr lang="en-US" sz="2200" dirty="0" smtClean="0"/>
              <a:t>Good in Mathematics or Statistics than a Software engineer, better in software engineering than any other mathematician or statistician   </a:t>
            </a:r>
            <a:endParaRPr lang="en-US" sz="2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6137752" y="1440493"/>
            <a:ext cx="5281808" cy="4810931"/>
          </a:xfrm>
        </p:spPr>
        <p:txBody>
          <a:bodyPr>
            <a:normAutofit/>
          </a:bodyPr>
          <a:lstStyle/>
          <a:p>
            <a:pPr algn="ctr">
              <a:buNone/>
            </a:pPr>
            <a:r>
              <a:rPr lang="en-US" b="1" dirty="0" smtClean="0"/>
              <a:t>Spam Detection </a:t>
            </a:r>
          </a:p>
          <a:p>
            <a:pPr algn="ctr">
              <a:buNone/>
            </a:pPr>
            <a:endParaRPr lang="en-US" b="1" dirty="0" smtClean="0"/>
          </a:p>
          <a:p>
            <a:pPr>
              <a:buNone/>
            </a:pPr>
            <a:r>
              <a:rPr lang="en-US" dirty="0" smtClean="0"/>
              <a:t>	When Google Mail detects your spam mail automatically, it is as a result of applying machine learning techniques.</a:t>
            </a:r>
          </a:p>
        </p:txBody>
      </p:sp>
      <p:pic>
        <p:nvPicPr>
          <p:cNvPr id="4" name="Picture 3" descr="spam-300x225.jpg"/>
          <p:cNvPicPr>
            <a:picLocks noChangeAspect="1"/>
          </p:cNvPicPr>
          <p:nvPr/>
        </p:nvPicPr>
        <p:blipFill>
          <a:blip r:embed="rId2"/>
          <a:stretch>
            <a:fillRect/>
          </a:stretch>
        </p:blipFill>
        <p:spPr>
          <a:xfrm>
            <a:off x="1197543" y="4048454"/>
            <a:ext cx="2857500" cy="2143125"/>
          </a:xfrm>
          <a:prstGeom prst="rect">
            <a:avLst/>
          </a:prstGeom>
        </p:spPr>
      </p:pic>
      <p:pic>
        <p:nvPicPr>
          <p:cNvPr id="5" name="Picture 4" descr="1_hsyCZOYoGrX6BJsj4Lgrhg.png"/>
          <p:cNvPicPr>
            <a:picLocks noChangeAspect="1"/>
          </p:cNvPicPr>
          <p:nvPr/>
        </p:nvPicPr>
        <p:blipFill>
          <a:blip r:embed="rId3"/>
          <a:stretch>
            <a:fillRect/>
          </a:stretch>
        </p:blipFill>
        <p:spPr>
          <a:xfrm>
            <a:off x="388307" y="1210850"/>
            <a:ext cx="5108948" cy="222128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275575" y="1662833"/>
            <a:ext cx="5144023" cy="4525963"/>
          </a:xfrm>
        </p:spPr>
        <p:txBody>
          <a:bodyPr/>
          <a:lstStyle/>
          <a:p>
            <a:pPr algn="ctr">
              <a:buNone/>
            </a:pPr>
            <a:r>
              <a:rPr lang="en-US" b="1" dirty="0" smtClean="0"/>
              <a:t>Credit Card Frauds</a:t>
            </a:r>
          </a:p>
          <a:p>
            <a:pPr algn="ctr">
              <a:buNone/>
            </a:pPr>
            <a:endParaRPr lang="en-US" b="1" dirty="0" smtClean="0"/>
          </a:p>
          <a:p>
            <a:pPr>
              <a:buNone/>
            </a:pPr>
            <a:r>
              <a:rPr lang="en-US" dirty="0" smtClean="0"/>
              <a:t>	Identifying 'unusual' activities on a credit card is often a machine-learning problem involving anomaly detection.</a:t>
            </a:r>
          </a:p>
          <a:p>
            <a:endParaRPr lang="en-US" dirty="0"/>
          </a:p>
        </p:txBody>
      </p:sp>
      <p:pic>
        <p:nvPicPr>
          <p:cNvPr id="4" name="Picture 3" descr="credit-card-fraud-detection-anomaly-detection-5-638.jpg"/>
          <p:cNvPicPr>
            <a:picLocks noChangeAspect="1"/>
          </p:cNvPicPr>
          <p:nvPr/>
        </p:nvPicPr>
        <p:blipFill>
          <a:blip r:embed="rId2"/>
          <a:stretch>
            <a:fillRect/>
          </a:stretch>
        </p:blipFill>
        <p:spPr>
          <a:xfrm>
            <a:off x="6589867" y="1354015"/>
            <a:ext cx="4044732" cy="2275955"/>
          </a:xfrm>
          <a:prstGeom prst="rect">
            <a:avLst/>
          </a:prstGeom>
        </p:spPr>
      </p:pic>
      <p:pic>
        <p:nvPicPr>
          <p:cNvPr id="5" name="Picture 4" descr="The-Credit-Card-Fraud-Detection-Process.png"/>
          <p:cNvPicPr>
            <a:picLocks noChangeAspect="1"/>
          </p:cNvPicPr>
          <p:nvPr/>
        </p:nvPicPr>
        <p:blipFill>
          <a:blip r:embed="rId3"/>
          <a:stretch>
            <a:fillRect/>
          </a:stretch>
        </p:blipFill>
        <p:spPr>
          <a:xfrm>
            <a:off x="7014577" y="3836614"/>
            <a:ext cx="4665163" cy="27708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6438379" y="1537574"/>
            <a:ext cx="4943604" cy="4525963"/>
          </a:xfrm>
        </p:spPr>
        <p:txBody>
          <a:bodyPr>
            <a:normAutofit fontScale="92500"/>
          </a:bodyPr>
          <a:lstStyle/>
          <a:p>
            <a:pPr algn="ctr">
              <a:buNone/>
            </a:pPr>
            <a:r>
              <a:rPr lang="en-US" b="1" dirty="0" smtClean="0"/>
              <a:t>Product Recommendation </a:t>
            </a:r>
          </a:p>
          <a:p>
            <a:pPr>
              <a:buNone/>
            </a:pPr>
            <a:endParaRPr lang="en-US" b="1" dirty="0"/>
          </a:p>
          <a:p>
            <a:pPr>
              <a:buNone/>
            </a:pPr>
            <a:r>
              <a:rPr lang="en-US" b="1" dirty="0" smtClean="0"/>
              <a:t>	</a:t>
            </a:r>
            <a:r>
              <a:rPr lang="en-US" dirty="0" smtClean="0"/>
              <a:t>Whether Netflix was suggesting you watch House of Cards or Amazon was insisting you finally buy those Bose headphones, it's not magic, but machine learning at work. </a:t>
            </a:r>
          </a:p>
          <a:p>
            <a:endParaRPr lang="en-US" dirty="0"/>
          </a:p>
        </p:txBody>
      </p:sp>
      <p:pic>
        <p:nvPicPr>
          <p:cNvPr id="4" name="Picture 3" descr="amazon-recs1-650x249.png"/>
          <p:cNvPicPr>
            <a:picLocks noChangeAspect="1"/>
          </p:cNvPicPr>
          <p:nvPr/>
        </p:nvPicPr>
        <p:blipFill>
          <a:blip r:embed="rId2"/>
          <a:stretch>
            <a:fillRect/>
          </a:stretch>
        </p:blipFill>
        <p:spPr>
          <a:xfrm>
            <a:off x="281796" y="2505209"/>
            <a:ext cx="4712531" cy="18052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187892" y="1600204"/>
            <a:ext cx="5482225" cy="4525963"/>
          </a:xfrm>
        </p:spPr>
        <p:txBody>
          <a:bodyPr>
            <a:normAutofit/>
          </a:bodyPr>
          <a:lstStyle/>
          <a:p>
            <a:pPr algn="ctr">
              <a:buNone/>
            </a:pPr>
            <a:r>
              <a:rPr lang="en-US" b="1" dirty="0" smtClean="0"/>
              <a:t>Medical Diagnosis</a:t>
            </a:r>
          </a:p>
          <a:p>
            <a:pPr>
              <a:buNone/>
            </a:pPr>
            <a:r>
              <a:rPr lang="en-US" dirty="0" smtClean="0"/>
              <a:t> 	Using a database of symptoms and treatments of patients, a popular machine learning problem is to predict if a patient has a particular illness. </a:t>
            </a:r>
          </a:p>
          <a:p>
            <a:endParaRPr lang="en-US" dirty="0" smtClean="0"/>
          </a:p>
        </p:txBody>
      </p:sp>
      <p:pic>
        <p:nvPicPr>
          <p:cNvPr id="5" name="Picture 4" descr="Collage-of-some-medical-imaging-applications-in-which-deep-learning-has-achieved_Q320.jpg"/>
          <p:cNvPicPr>
            <a:picLocks noChangeAspect="1"/>
          </p:cNvPicPr>
          <p:nvPr/>
        </p:nvPicPr>
        <p:blipFill>
          <a:blip r:embed="rId2"/>
          <a:stretch>
            <a:fillRect/>
          </a:stretch>
        </p:blipFill>
        <p:spPr>
          <a:xfrm>
            <a:off x="9469678" y="1271391"/>
            <a:ext cx="2455103" cy="2455102"/>
          </a:xfrm>
          <a:prstGeom prst="rect">
            <a:avLst/>
          </a:prstGeom>
        </p:spPr>
      </p:pic>
      <p:pic>
        <p:nvPicPr>
          <p:cNvPr id="6" name="Picture 5" descr="Machine Learning for Medical Diagnosis.jpg"/>
          <p:cNvPicPr>
            <a:picLocks noChangeAspect="1"/>
          </p:cNvPicPr>
          <p:nvPr/>
        </p:nvPicPr>
        <p:blipFill>
          <a:blip r:embed="rId3" cstate="print"/>
          <a:stretch>
            <a:fillRect/>
          </a:stretch>
        </p:blipFill>
        <p:spPr>
          <a:xfrm>
            <a:off x="5632537" y="1208804"/>
            <a:ext cx="3657600" cy="2060448"/>
          </a:xfrm>
          <a:prstGeom prst="rect">
            <a:avLst/>
          </a:prstGeom>
        </p:spPr>
      </p:pic>
      <p:pic>
        <p:nvPicPr>
          <p:cNvPr id="7" name="Picture 6" descr="stand.png"/>
          <p:cNvPicPr>
            <a:picLocks noChangeAspect="1"/>
          </p:cNvPicPr>
          <p:nvPr/>
        </p:nvPicPr>
        <p:blipFill>
          <a:blip r:embed="rId4" cstate="print"/>
          <a:stretch>
            <a:fillRect/>
          </a:stretch>
        </p:blipFill>
        <p:spPr>
          <a:xfrm>
            <a:off x="6076141" y="3995805"/>
            <a:ext cx="4900427" cy="25114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6025020" y="1600204"/>
            <a:ext cx="5557381" cy="4525963"/>
          </a:xfrm>
        </p:spPr>
        <p:txBody>
          <a:bodyPr/>
          <a:lstStyle/>
          <a:p>
            <a:pPr algn="ctr">
              <a:buNone/>
            </a:pPr>
            <a:r>
              <a:rPr lang="en-US" dirty="0" smtClean="0"/>
              <a:t>	</a:t>
            </a:r>
            <a:r>
              <a:rPr lang="en-US" b="1" dirty="0" smtClean="0"/>
              <a:t>Face Detection</a:t>
            </a:r>
          </a:p>
          <a:p>
            <a:pPr>
              <a:buNone/>
            </a:pPr>
            <a:r>
              <a:rPr lang="en-US" dirty="0"/>
              <a:t>	</a:t>
            </a:r>
            <a:r>
              <a:rPr lang="en-US" dirty="0" smtClean="0"/>
              <a:t>When </a:t>
            </a:r>
            <a:r>
              <a:rPr lang="en-US" dirty="0" err="1" smtClean="0"/>
              <a:t>Facebook</a:t>
            </a:r>
            <a:r>
              <a:rPr lang="en-US" dirty="0" smtClean="0"/>
              <a:t> automatically recognizes faces of your friends in a photo, a machine learning process is what's running in the background. </a:t>
            </a:r>
          </a:p>
        </p:txBody>
      </p:sp>
      <p:pic>
        <p:nvPicPr>
          <p:cNvPr id="4" name="Picture 3" descr="1_eDcF2ucvCKRLFlJODtWG4g.gif"/>
          <p:cNvPicPr>
            <a:picLocks noChangeAspect="1"/>
          </p:cNvPicPr>
          <p:nvPr/>
        </p:nvPicPr>
        <p:blipFill>
          <a:blip r:embed="rId2"/>
          <a:stretch>
            <a:fillRect/>
          </a:stretch>
        </p:blipFill>
        <p:spPr>
          <a:xfrm>
            <a:off x="219209" y="1215486"/>
            <a:ext cx="4427951" cy="2485187"/>
          </a:xfrm>
          <a:prstGeom prst="rect">
            <a:avLst/>
          </a:prstGeom>
        </p:spPr>
      </p:pic>
      <p:pic>
        <p:nvPicPr>
          <p:cNvPr id="5" name="Picture 4" descr="alchemyapi-demo-1-lg_11-e1412348119149.jpg"/>
          <p:cNvPicPr>
            <a:picLocks noChangeAspect="1"/>
          </p:cNvPicPr>
          <p:nvPr/>
        </p:nvPicPr>
        <p:blipFill>
          <a:blip r:embed="rId3"/>
          <a:stretch>
            <a:fillRect/>
          </a:stretch>
        </p:blipFill>
        <p:spPr>
          <a:xfrm>
            <a:off x="6902364" y="4822523"/>
            <a:ext cx="4509373" cy="1803749"/>
          </a:xfrm>
          <a:prstGeom prst="rect">
            <a:avLst/>
          </a:prstGeom>
        </p:spPr>
      </p:pic>
      <p:pic>
        <p:nvPicPr>
          <p:cNvPr id="6" name="Picture 5" descr="wwww.png"/>
          <p:cNvPicPr>
            <a:picLocks noChangeAspect="1"/>
          </p:cNvPicPr>
          <p:nvPr/>
        </p:nvPicPr>
        <p:blipFill>
          <a:blip r:embed="rId4"/>
          <a:srcRect l="24761" t="22976" r="15137"/>
          <a:stretch>
            <a:fillRect/>
          </a:stretch>
        </p:blipFill>
        <p:spPr>
          <a:xfrm>
            <a:off x="200417" y="3921258"/>
            <a:ext cx="5073043" cy="274259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Data Science Nigeria</a:t>
            </a:r>
            <a:endParaRPr lang="en-US" dirty="0"/>
          </a:p>
        </p:txBody>
      </p:sp>
      <p:sp>
        <p:nvSpPr>
          <p:cNvPr id="3" name="Content Placeholder 2"/>
          <p:cNvSpPr>
            <a:spLocks noGrp="1"/>
          </p:cNvSpPr>
          <p:nvPr>
            <p:ph idx="1"/>
          </p:nvPr>
        </p:nvSpPr>
        <p:spPr>
          <a:xfrm>
            <a:off x="609600" y="1600205"/>
            <a:ext cx="10972800" cy="2583491"/>
          </a:xfrm>
        </p:spPr>
        <p:style>
          <a:lnRef idx="1">
            <a:schemeClr val="accent3"/>
          </a:lnRef>
          <a:fillRef idx="2">
            <a:schemeClr val="accent3"/>
          </a:fillRef>
          <a:effectRef idx="1">
            <a:schemeClr val="accent3"/>
          </a:effectRef>
          <a:fontRef idx="minor">
            <a:schemeClr val="dk1"/>
          </a:fontRef>
        </p:style>
        <p:txBody>
          <a:bodyPr/>
          <a:lstStyle/>
          <a:p>
            <a:pPr>
              <a:buNone/>
            </a:pPr>
            <a:r>
              <a:rPr lang="en-US" dirty="0" smtClean="0"/>
              <a:t>	Data Science Nigeria is a non-profit driven by a vision to build a world-class Artificial Intelligence knowledge, research and innovation ecosystem that delivers high impact research, business use applications, locally-relevant AI-first start-ups, increase employability and drive for social good use cases.</a:t>
            </a:r>
            <a:endParaRPr lang="en-US" dirty="0"/>
          </a:p>
        </p:txBody>
      </p:sp>
      <p:pic>
        <p:nvPicPr>
          <p:cNvPr id="6" name="Content Placeholder 3" descr="download.jpg"/>
          <p:cNvPicPr>
            <a:picLocks noChangeAspect="1"/>
          </p:cNvPicPr>
          <p:nvPr/>
        </p:nvPicPr>
        <p:blipFill>
          <a:blip r:embed="rId2"/>
          <a:stretch>
            <a:fillRect/>
          </a:stretch>
        </p:blipFill>
        <p:spPr>
          <a:xfrm>
            <a:off x="7800808" y="4246327"/>
            <a:ext cx="3981488" cy="22296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download (1).jpg"/>
          <p:cNvPicPr>
            <a:picLocks noChangeAspect="1"/>
          </p:cNvPicPr>
          <p:nvPr/>
        </p:nvPicPr>
        <p:blipFill>
          <a:blip r:embed="rId3"/>
          <a:stretch>
            <a:fillRect/>
          </a:stretch>
        </p:blipFill>
        <p:spPr>
          <a:xfrm>
            <a:off x="482252" y="4283902"/>
            <a:ext cx="3404152" cy="228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Example of ML projects</a:t>
            </a:r>
            <a:endParaRPr lang="en-US" dirty="0"/>
          </a:p>
        </p:txBody>
      </p:sp>
      <p:sp>
        <p:nvSpPr>
          <p:cNvPr id="3" name="Content Placeholder 2"/>
          <p:cNvSpPr>
            <a:spLocks noGrp="1"/>
          </p:cNvSpPr>
          <p:nvPr>
            <p:ph idx="1"/>
          </p:nvPr>
        </p:nvSpPr>
        <p:spPr>
          <a:xfrm>
            <a:off x="350731" y="1662832"/>
            <a:ext cx="5745271" cy="4525963"/>
          </a:xfrm>
        </p:spPr>
        <p:txBody>
          <a:bodyPr/>
          <a:lstStyle/>
          <a:p>
            <a:pPr algn="ctr">
              <a:buNone/>
            </a:pPr>
            <a:r>
              <a:rPr lang="en-US" b="1" dirty="0" smtClean="0"/>
              <a:t>Customer Segmentation</a:t>
            </a:r>
          </a:p>
          <a:p>
            <a:pPr>
              <a:buNone/>
            </a:pPr>
            <a:r>
              <a:rPr lang="en-US" dirty="0" smtClean="0">
                <a:solidFill>
                  <a:prstClr val="black"/>
                </a:solidFill>
              </a:rPr>
              <a:t>	Using </a:t>
            </a:r>
            <a:r>
              <a:rPr lang="en-US" dirty="0">
                <a:solidFill>
                  <a:prstClr val="black"/>
                </a:solidFill>
              </a:rPr>
              <a:t>Income and Age data we could cluster/ segment customer into the following categories</a:t>
            </a:r>
            <a:endParaRPr lang="en-US" dirty="0" smtClean="0"/>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47274" y="1871130"/>
            <a:ext cx="5440295" cy="408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71622" y="274638"/>
            <a:ext cx="8110780" cy="1143000"/>
          </a:xfrm>
        </p:spPr>
        <p:txBody>
          <a:bodyPr>
            <a:normAutofit fontScale="90000"/>
          </a:bodyPr>
          <a:lstStyle/>
          <a:p>
            <a:pPr algn="r"/>
            <a:r>
              <a:rPr lang="en-US" dirty="0" smtClean="0"/>
              <a:t>Types of Machine Learning algorithms </a:t>
            </a:r>
            <a:endParaRPr lang="en-US" dirty="0"/>
          </a:p>
        </p:txBody>
      </p:sp>
      <p:sp>
        <p:nvSpPr>
          <p:cNvPr id="2" name="Content Placeholder 1"/>
          <p:cNvSpPr>
            <a:spLocks noGrp="1"/>
          </p:cNvSpPr>
          <p:nvPr>
            <p:ph idx="1"/>
          </p:nvPr>
        </p:nvSpPr>
        <p:spPr/>
        <p:txBody>
          <a:bodyPr/>
          <a:lstStyle/>
          <a:p>
            <a:pPr>
              <a:buNone/>
            </a:pPr>
            <a:endParaRPr lang="en-US" dirty="0" smtClean="0"/>
          </a:p>
          <a:p>
            <a:pPr>
              <a:buNone/>
            </a:pPr>
            <a:endParaRPr lang="en-US" dirty="0" smtClean="0"/>
          </a:p>
          <a:p>
            <a:pPr>
              <a:buNone/>
            </a:pPr>
            <a:r>
              <a:rPr lang="en-US" dirty="0" smtClean="0"/>
              <a:t>I particularly think that getting to know the types of Machine learning algorithms is like getting to see the Big Picture of AI and what is the goal of all the things that are being done in the field and put you in a better position to break down a real problem and design a machine learning system.</a:t>
            </a:r>
          </a:p>
          <a:p>
            <a:pPr>
              <a:buFont typeface="Arial" pitchFamily="34" charset="0"/>
              <a:buChar cha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7000" y="274638"/>
            <a:ext cx="8915400" cy="1143000"/>
          </a:xfrm>
        </p:spPr>
        <p:txBody>
          <a:bodyPr>
            <a:normAutofit/>
          </a:bodyPr>
          <a:lstStyle/>
          <a:p>
            <a:pPr algn="r"/>
            <a:r>
              <a:rPr lang="en-US" dirty="0" smtClean="0"/>
              <a:t>Types of Machine Learning algorithms </a:t>
            </a:r>
            <a:endParaRPr lang="en-US" dirty="0"/>
          </a:p>
        </p:txBody>
      </p:sp>
      <p:sp>
        <p:nvSpPr>
          <p:cNvPr id="2" name="Content Placeholder 1"/>
          <p:cNvSpPr>
            <a:spLocks noGrp="1"/>
          </p:cNvSpPr>
          <p:nvPr>
            <p:ph idx="1"/>
          </p:nvPr>
        </p:nvSpPr>
        <p:spPr/>
        <p:txBody>
          <a:bodyPr>
            <a:normAutofit lnSpcReduction="10000"/>
          </a:bodyPr>
          <a:lstStyle/>
          <a:p>
            <a:pPr>
              <a:buNone/>
            </a:pPr>
            <a:r>
              <a:rPr lang="en-US" dirty="0" smtClean="0"/>
              <a:t>Terms frequently used :</a:t>
            </a:r>
          </a:p>
          <a:p>
            <a:pPr>
              <a:buFont typeface="Arial" pitchFamily="34" charset="0"/>
              <a:buChar char="•"/>
            </a:pPr>
            <a:r>
              <a:rPr lang="en-US" b="1" dirty="0" smtClean="0"/>
              <a:t>Labeled data</a:t>
            </a:r>
            <a:r>
              <a:rPr lang="en-US" dirty="0" smtClean="0"/>
              <a:t>: Data consisting of a set of </a:t>
            </a:r>
            <a:r>
              <a:rPr lang="en-US" i="1" dirty="0" smtClean="0"/>
              <a:t>training examples,</a:t>
            </a:r>
            <a:r>
              <a:rPr lang="en-US" dirty="0" smtClean="0"/>
              <a:t> where each example is a </a:t>
            </a:r>
            <a:r>
              <a:rPr lang="en-US" i="1" dirty="0" smtClean="0"/>
              <a:t>pair</a:t>
            </a:r>
            <a:r>
              <a:rPr lang="en-US" dirty="0" smtClean="0"/>
              <a:t> consisting of an input and a desired output value (also called the </a:t>
            </a:r>
            <a:r>
              <a:rPr lang="en-US" i="1" dirty="0" smtClean="0"/>
              <a:t>supervisory signal, labels, etc</a:t>
            </a:r>
            <a:r>
              <a:rPr lang="en-US" dirty="0" smtClean="0"/>
              <a:t>)</a:t>
            </a:r>
          </a:p>
          <a:p>
            <a:pPr>
              <a:buFont typeface="Arial" pitchFamily="34" charset="0"/>
              <a:buChar char="•"/>
            </a:pPr>
            <a:r>
              <a:rPr lang="en-US" b="1" dirty="0" smtClean="0"/>
              <a:t>Classification: </a:t>
            </a:r>
            <a:r>
              <a:rPr lang="en-US" dirty="0" smtClean="0"/>
              <a:t>The goal is to predict discrete values, e.g. {1,0}, {True, False}, {spam, not spam}.</a:t>
            </a:r>
          </a:p>
          <a:p>
            <a:pPr>
              <a:buFont typeface="Arial" pitchFamily="34" charset="0"/>
              <a:buChar char="•"/>
            </a:pPr>
            <a:r>
              <a:rPr lang="en-US" b="1" dirty="0" smtClean="0"/>
              <a:t>Regression: </a:t>
            </a:r>
            <a:r>
              <a:rPr lang="en-US" dirty="0" smtClean="0"/>
              <a:t>The goal is to predict continuous values, e.g. home prices.</a:t>
            </a:r>
          </a:p>
          <a:p>
            <a:pPr>
              <a:buFont typeface="Arial" pitchFamily="34" charset="0"/>
              <a:buChar char="•"/>
            </a:pPr>
            <a:endParaRPr lang="en-US" dirty="0" smtClean="0"/>
          </a:p>
          <a:p>
            <a:pPr>
              <a:buNone/>
            </a:pPr>
            <a:endParaRPr lang="en-US" dirty="0" smtClean="0"/>
          </a:p>
          <a:p>
            <a:pPr>
              <a:buNone/>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1600" y="274638"/>
            <a:ext cx="8940800" cy="1143000"/>
          </a:xfrm>
        </p:spPr>
        <p:txBody>
          <a:bodyPr>
            <a:normAutofit/>
          </a:bodyPr>
          <a:lstStyle/>
          <a:p>
            <a:r>
              <a:rPr lang="en-US" dirty="0" smtClean="0"/>
              <a:t>Types of Machine Learning algorithms </a:t>
            </a:r>
            <a:endParaRPr lang="en-US" dirty="0"/>
          </a:p>
        </p:txBody>
      </p:sp>
      <p:sp>
        <p:nvSpPr>
          <p:cNvPr id="2" name="Content Placeholder 1"/>
          <p:cNvSpPr>
            <a:spLocks noGrp="1"/>
          </p:cNvSpPr>
          <p:nvPr>
            <p:ph idx="1"/>
          </p:nvPr>
        </p:nvSpPr>
        <p:spPr/>
        <p:txBody>
          <a:bodyPr/>
          <a:lstStyle/>
          <a:p>
            <a:pPr>
              <a:buNone/>
            </a:pPr>
            <a:endParaRPr lang="en-US" dirty="0" smtClean="0">
              <a:solidFill>
                <a:schemeClr val="accent2">
                  <a:lumMod val="75000"/>
                </a:schemeClr>
              </a:solidFill>
            </a:endParaRPr>
          </a:p>
          <a:p>
            <a:pPr>
              <a:buNone/>
            </a:pPr>
            <a:endParaRPr lang="en-US" dirty="0" smtClean="0"/>
          </a:p>
          <a:p>
            <a:pPr>
              <a:buNone/>
            </a:pPr>
            <a:r>
              <a:rPr lang="en-US" dirty="0" smtClean="0"/>
              <a:t>There some variations of how to define the types of Machine Learning Algorithms but commonly they can be divided into categories according to their purpose and the main categories are the following:</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65400" y="274638"/>
            <a:ext cx="9017000" cy="1143000"/>
          </a:xfrm>
        </p:spPr>
        <p:txBody>
          <a:bodyPr>
            <a:normAutofit/>
          </a:bodyPr>
          <a:lstStyle/>
          <a:p>
            <a:r>
              <a:rPr lang="en-US" dirty="0" smtClean="0"/>
              <a:t>Types of Machine Learning algorithms </a:t>
            </a:r>
            <a:endParaRPr lang="en-US" dirty="0"/>
          </a:p>
        </p:txBody>
      </p:sp>
      <p:sp>
        <p:nvSpPr>
          <p:cNvPr id="2" name="Content Placeholder 1"/>
          <p:cNvSpPr>
            <a:spLocks noGrp="1"/>
          </p:cNvSpPr>
          <p:nvPr>
            <p:ph idx="1"/>
          </p:nvPr>
        </p:nvSpPr>
        <p:spPr>
          <a:xfrm>
            <a:off x="532109" y="1507213"/>
            <a:ext cx="10972800" cy="4525963"/>
          </a:xfrm>
        </p:spPr>
        <p:txBody>
          <a:bodyPr/>
          <a:lstStyle/>
          <a:p>
            <a:endParaRPr lang="en-US" b="1" dirty="0" smtClean="0"/>
          </a:p>
          <a:p>
            <a:endParaRPr lang="en-US" b="1" dirty="0" smtClean="0"/>
          </a:p>
          <a:p>
            <a:pPr algn="just"/>
            <a:r>
              <a:rPr lang="en-US" b="1" dirty="0" smtClean="0"/>
              <a:t>Supervised learning</a:t>
            </a:r>
            <a:endParaRPr lang="en-US" dirty="0" smtClean="0"/>
          </a:p>
          <a:p>
            <a:pPr algn="just"/>
            <a:r>
              <a:rPr lang="en-US" b="1" dirty="0" smtClean="0"/>
              <a:t>Unsupervised Learning</a:t>
            </a:r>
            <a:endParaRPr lang="en-US" dirty="0" smtClean="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1600" y="274638"/>
            <a:ext cx="8940800" cy="1143000"/>
          </a:xfrm>
        </p:spPr>
        <p:txBody>
          <a:bodyPr>
            <a:normAutofit/>
          </a:bodyPr>
          <a:lstStyle/>
          <a:p>
            <a:r>
              <a:rPr lang="en-US" dirty="0" smtClean="0"/>
              <a:t>Types of Machine Learning algorithms </a:t>
            </a:r>
            <a:endParaRPr lang="en-US" dirty="0"/>
          </a:p>
        </p:txBody>
      </p:sp>
      <p:sp>
        <p:nvSpPr>
          <p:cNvPr id="2" name="Content Placeholder 1"/>
          <p:cNvSpPr>
            <a:spLocks noGrp="1"/>
          </p:cNvSpPr>
          <p:nvPr>
            <p:ph idx="1"/>
          </p:nvPr>
        </p:nvSpPr>
        <p:spPr>
          <a:xfrm>
            <a:off x="5238430" y="1600204"/>
            <a:ext cx="6343972" cy="4525963"/>
          </a:xfrm>
        </p:spPr>
        <p:txBody>
          <a:bodyPr>
            <a:normAutofit fontScale="92500"/>
          </a:bodyPr>
          <a:lstStyle/>
          <a:p>
            <a:pPr algn="ctr">
              <a:buNone/>
            </a:pPr>
            <a:r>
              <a:rPr lang="en-US" b="1" u="sng" dirty="0" smtClean="0"/>
              <a:t>Supervised Learning</a:t>
            </a:r>
          </a:p>
          <a:p>
            <a:pPr>
              <a:buNone/>
            </a:pPr>
            <a:r>
              <a:rPr lang="en-US" dirty="0" smtClean="0"/>
              <a:t>	Supervised learning is basically with the concept of function approximation, where basically we train an algorithm and in the end of the process we pick the function that best describes the input data, the one that for a given X makes the best estimation of y (X -&gt; y). </a:t>
            </a:r>
            <a:endParaRPr lang="en-US" dirty="0"/>
          </a:p>
        </p:txBody>
      </p:sp>
      <p:pic>
        <p:nvPicPr>
          <p:cNvPr id="4" name="Picture 3" descr="Machine-Learning-Explained1.png"/>
          <p:cNvPicPr>
            <a:picLocks noChangeAspect="1"/>
          </p:cNvPicPr>
          <p:nvPr/>
        </p:nvPicPr>
        <p:blipFill>
          <a:blip r:embed="rId2"/>
          <a:stretch>
            <a:fillRect/>
          </a:stretch>
        </p:blipFill>
        <p:spPr>
          <a:xfrm>
            <a:off x="313156" y="2314247"/>
            <a:ext cx="5002432" cy="343562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1600" y="274638"/>
            <a:ext cx="8940800" cy="1143000"/>
          </a:xfrm>
        </p:spPr>
        <p:txBody>
          <a:bodyPr>
            <a:normAutofit/>
          </a:bodyPr>
          <a:lstStyle/>
          <a:p>
            <a:r>
              <a:rPr lang="en-US" dirty="0" smtClean="0"/>
              <a:t>Types of Machine Learning algorithms </a:t>
            </a:r>
            <a:endParaRPr lang="en-US" dirty="0"/>
          </a:p>
        </p:txBody>
      </p:sp>
      <p:sp>
        <p:nvSpPr>
          <p:cNvPr id="2" name="Content Placeholder 1"/>
          <p:cNvSpPr>
            <a:spLocks noGrp="1"/>
          </p:cNvSpPr>
          <p:nvPr>
            <p:ph idx="1"/>
          </p:nvPr>
        </p:nvSpPr>
        <p:spPr>
          <a:xfrm>
            <a:off x="340966" y="1646697"/>
            <a:ext cx="6111497" cy="4525963"/>
          </a:xfrm>
        </p:spPr>
        <p:txBody>
          <a:bodyPr>
            <a:normAutofit fontScale="92500" lnSpcReduction="10000"/>
          </a:bodyPr>
          <a:lstStyle/>
          <a:p>
            <a:pPr algn="ctr">
              <a:buNone/>
            </a:pPr>
            <a:r>
              <a:rPr lang="en-US" b="1" u="sng" dirty="0" smtClean="0"/>
              <a:t>Supervised learning</a:t>
            </a:r>
          </a:p>
          <a:p>
            <a:pPr>
              <a:buNone/>
            </a:pPr>
            <a:endParaRPr lang="en-US" dirty="0" smtClean="0"/>
          </a:p>
          <a:p>
            <a:pPr>
              <a:buNone/>
            </a:pPr>
            <a:r>
              <a:rPr lang="en-US" dirty="0" smtClean="0"/>
              <a:t>	Here the human experts acts as the teacher where we feed the computer with training data containing the input/predictors and we show it the correct answers (output) and from the data the computer should be able to learn the patterns.</a:t>
            </a:r>
          </a:p>
          <a:p>
            <a:pPr>
              <a:buNone/>
            </a:pPr>
            <a:endParaRPr lang="en-US" dirty="0"/>
          </a:p>
        </p:txBody>
      </p:sp>
      <p:pic>
        <p:nvPicPr>
          <p:cNvPr id="4" name="Picture 3" descr="main-qimg-14390ff875396aebdd2ddf2b753ea40c.png"/>
          <p:cNvPicPr>
            <a:picLocks noChangeAspect="1"/>
          </p:cNvPicPr>
          <p:nvPr/>
        </p:nvPicPr>
        <p:blipFill>
          <a:blip r:embed="rId2"/>
          <a:stretch>
            <a:fillRect/>
          </a:stretch>
        </p:blipFill>
        <p:spPr>
          <a:xfrm>
            <a:off x="6457949" y="2229576"/>
            <a:ext cx="5734051" cy="35147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17800" y="274638"/>
            <a:ext cx="8864600" cy="1143000"/>
          </a:xfrm>
        </p:spPr>
        <p:txBody>
          <a:bodyPr>
            <a:normAutofit/>
          </a:bodyPr>
          <a:lstStyle/>
          <a:p>
            <a:pPr algn="ctr"/>
            <a:r>
              <a:rPr lang="en-US" dirty="0" smtClean="0"/>
              <a:t>Types of Machine Learning algorithms </a:t>
            </a:r>
            <a:endParaRPr lang="en-US" dirty="0"/>
          </a:p>
        </p:txBody>
      </p:sp>
      <p:sp>
        <p:nvSpPr>
          <p:cNvPr id="2" name="Content Placeholder 1"/>
          <p:cNvSpPr>
            <a:spLocks noGrp="1"/>
          </p:cNvSpPr>
          <p:nvPr>
            <p:ph idx="1"/>
          </p:nvPr>
        </p:nvSpPr>
        <p:spPr>
          <a:xfrm>
            <a:off x="5749873" y="1600204"/>
            <a:ext cx="5832529" cy="4525963"/>
          </a:xfrm>
        </p:spPr>
        <p:txBody>
          <a:bodyPr>
            <a:normAutofit fontScale="92500" lnSpcReduction="20000"/>
          </a:bodyPr>
          <a:lstStyle/>
          <a:p>
            <a:pPr>
              <a:buNone/>
            </a:pPr>
            <a:endParaRPr lang="en-US" dirty="0" smtClean="0"/>
          </a:p>
          <a:p>
            <a:pPr>
              <a:buNone/>
            </a:pPr>
            <a:endParaRPr lang="en-US" dirty="0" smtClean="0"/>
          </a:p>
          <a:p>
            <a:pPr>
              <a:buNone/>
            </a:pPr>
            <a:r>
              <a:rPr lang="en-US" dirty="0" smtClean="0"/>
              <a:t>	Supervised learning algorithms try to </a:t>
            </a:r>
            <a:r>
              <a:rPr lang="en-US" i="1" dirty="0" smtClean="0"/>
              <a:t>model relationships and dependencies between the target prediction output and the input features</a:t>
            </a:r>
            <a:r>
              <a:rPr lang="en-US" dirty="0" smtClean="0"/>
              <a:t> such that we can predict the output values for new data based on those relationships which it learned from the previous data sets.</a:t>
            </a:r>
          </a:p>
          <a:p>
            <a:endParaRPr lang="en-US" dirty="0"/>
          </a:p>
        </p:txBody>
      </p:sp>
      <p:pic>
        <p:nvPicPr>
          <p:cNvPr id="6" name="Picture 5" descr="post2_final.png"/>
          <p:cNvPicPr>
            <a:picLocks noChangeAspect="1"/>
          </p:cNvPicPr>
          <p:nvPr/>
        </p:nvPicPr>
        <p:blipFill>
          <a:blip r:embed="rId2"/>
          <a:srcRect t="366" r="52889"/>
          <a:stretch>
            <a:fillRect/>
          </a:stretch>
        </p:blipFill>
        <p:spPr>
          <a:xfrm>
            <a:off x="878139" y="1487841"/>
            <a:ext cx="4127815" cy="464328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28902" y="274638"/>
            <a:ext cx="8953500" cy="1143000"/>
          </a:xfrm>
        </p:spPr>
        <p:txBody>
          <a:bodyPr>
            <a:normAutofit/>
          </a:bodyPr>
          <a:lstStyle/>
          <a:p>
            <a:r>
              <a:rPr lang="en-US" dirty="0" smtClean="0"/>
              <a:t>Types of Machine Learning algorithms </a:t>
            </a:r>
            <a:endParaRPr lang="en-US" dirty="0"/>
          </a:p>
        </p:txBody>
      </p:sp>
      <p:sp>
        <p:nvSpPr>
          <p:cNvPr id="2" name="Content Placeholder 1"/>
          <p:cNvSpPr>
            <a:spLocks noGrp="1"/>
          </p:cNvSpPr>
          <p:nvPr>
            <p:ph idx="1"/>
          </p:nvPr>
        </p:nvSpPr>
        <p:spPr>
          <a:xfrm>
            <a:off x="5408909" y="1600204"/>
            <a:ext cx="6173491" cy="4525963"/>
          </a:xfrm>
        </p:spPr>
        <p:txBody>
          <a:bodyPr>
            <a:normAutofit fontScale="77500" lnSpcReduction="20000"/>
          </a:bodyPr>
          <a:lstStyle/>
          <a:p>
            <a:pPr>
              <a:buNone/>
            </a:pPr>
            <a:endParaRPr lang="en-US" dirty="0" smtClean="0"/>
          </a:p>
          <a:p>
            <a:pPr>
              <a:buNone/>
            </a:pPr>
            <a:r>
              <a:rPr lang="en-US" dirty="0" smtClean="0"/>
              <a:t>	Note that it consists of Classification and Regression Algorithms. The target variable is known and so it is called supervised learning. For example, when you rate a movie after you view it on Netflix, the suggestion which follows is predicted using a database of your ratings (known as the training data). When the problem is based on continuous variables, (maybe predicting the stock price) then it falls under regression. With class labels (such as in the Netflix problem), the learning problem is called a classification problem. </a:t>
            </a:r>
            <a:endParaRPr lang="en-US" dirty="0"/>
          </a:p>
        </p:txBody>
      </p:sp>
      <p:pic>
        <p:nvPicPr>
          <p:cNvPr id="4" name="Picture 3" descr="download.png"/>
          <p:cNvPicPr>
            <a:picLocks noChangeAspect="1"/>
          </p:cNvPicPr>
          <p:nvPr/>
        </p:nvPicPr>
        <p:blipFill>
          <a:blip r:embed="rId2"/>
          <a:stretch>
            <a:fillRect/>
          </a:stretch>
        </p:blipFill>
        <p:spPr>
          <a:xfrm>
            <a:off x="232475" y="2439289"/>
            <a:ext cx="5040340" cy="283013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92273" y="274638"/>
            <a:ext cx="9490129" cy="1143000"/>
          </a:xfrm>
        </p:spPr>
        <p:txBody>
          <a:bodyPr/>
          <a:lstStyle/>
          <a:p>
            <a:r>
              <a:rPr lang="en-US" dirty="0" smtClean="0"/>
              <a:t>Types of Machine Learning algorithms </a:t>
            </a:r>
            <a:endParaRPr lang="en-US" dirty="0"/>
          </a:p>
        </p:txBody>
      </p:sp>
      <p:sp>
        <p:nvSpPr>
          <p:cNvPr id="2" name="Content Placeholder 1"/>
          <p:cNvSpPr>
            <a:spLocks noGrp="1"/>
          </p:cNvSpPr>
          <p:nvPr>
            <p:ph idx="1"/>
          </p:nvPr>
        </p:nvSpPr>
        <p:spPr>
          <a:xfrm>
            <a:off x="340964" y="1925670"/>
            <a:ext cx="6106333" cy="4525963"/>
          </a:xfrm>
        </p:spPr>
        <p:txBody>
          <a:bodyPr>
            <a:normAutofit lnSpcReduction="10000"/>
          </a:bodyPr>
          <a:lstStyle/>
          <a:p>
            <a:pPr algn="ctr">
              <a:buNone/>
            </a:pPr>
            <a:r>
              <a:rPr lang="en-US" dirty="0" smtClean="0"/>
              <a:t>	</a:t>
            </a:r>
            <a:r>
              <a:rPr lang="en-US" b="1" u="sng" dirty="0" smtClean="0"/>
              <a:t>Unsupervised Learning</a:t>
            </a:r>
          </a:p>
          <a:p>
            <a:pPr>
              <a:buNone/>
            </a:pPr>
            <a:r>
              <a:rPr lang="en-US" dirty="0" smtClean="0"/>
              <a:t>	 It consists of Clustering Algorithms. The target variable is unknown and so it is called un-supervised learning. In the case of unsupervised learning, there is no </a:t>
            </a:r>
            <a:r>
              <a:rPr lang="en-US" dirty="0" err="1" smtClean="0"/>
              <a:t>labelled</a:t>
            </a:r>
            <a:r>
              <a:rPr lang="en-US" dirty="0" smtClean="0"/>
              <a:t> data set which can be used for making further predictions. </a:t>
            </a:r>
            <a:endParaRPr lang="en-US" dirty="0"/>
          </a:p>
        </p:txBody>
      </p:sp>
      <p:pic>
        <p:nvPicPr>
          <p:cNvPr id="5" name="Picture 4" descr="Machine-Learning-Explained2.png"/>
          <p:cNvPicPr>
            <a:picLocks noChangeAspect="1"/>
          </p:cNvPicPr>
          <p:nvPr/>
        </p:nvPicPr>
        <p:blipFill>
          <a:blip r:embed="rId2"/>
          <a:stretch>
            <a:fillRect/>
          </a:stretch>
        </p:blipFill>
        <p:spPr>
          <a:xfrm>
            <a:off x="6617778" y="1859798"/>
            <a:ext cx="5145439" cy="381258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Data Science Nigeria</a:t>
            </a:r>
            <a:endParaRPr lang="en-US" dirty="0"/>
          </a:p>
        </p:txBody>
      </p:sp>
      <p:pic>
        <p:nvPicPr>
          <p:cNvPr id="4" name="Content Placeholder 7" descr="73f61cba-b842-4241-b96e-85d7d4103038.jpg"/>
          <p:cNvPicPr>
            <a:picLocks noGrp="1" noChangeAspect="1"/>
          </p:cNvPicPr>
          <p:nvPr>
            <p:ph idx="1"/>
          </p:nvPr>
        </p:nvPicPr>
        <p:blipFill>
          <a:blip r:embed="rId2"/>
          <a:stretch>
            <a:fillRect/>
          </a:stretch>
        </p:blipFill>
        <p:spPr>
          <a:xfrm>
            <a:off x="2398599" y="1512518"/>
            <a:ext cx="8046156" cy="4525963"/>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7291" y="274638"/>
            <a:ext cx="9645111" cy="1143000"/>
          </a:xfrm>
        </p:spPr>
        <p:txBody>
          <a:bodyPr/>
          <a:lstStyle/>
          <a:p>
            <a:r>
              <a:rPr lang="en-US" dirty="0" smtClean="0"/>
              <a:t>Types of Machine Learning algorithms </a:t>
            </a:r>
            <a:endParaRPr lang="en-US" dirty="0"/>
          </a:p>
        </p:txBody>
      </p:sp>
      <p:sp>
        <p:nvSpPr>
          <p:cNvPr id="3" name="Content Placeholder 2"/>
          <p:cNvSpPr>
            <a:spLocks noGrp="1"/>
          </p:cNvSpPr>
          <p:nvPr>
            <p:ph idx="1"/>
          </p:nvPr>
        </p:nvSpPr>
        <p:spPr>
          <a:xfrm>
            <a:off x="5656883" y="1646697"/>
            <a:ext cx="5553559" cy="4525963"/>
          </a:xfrm>
        </p:spPr>
        <p:txBody>
          <a:bodyPr>
            <a:normAutofit/>
          </a:bodyPr>
          <a:lstStyle/>
          <a:p>
            <a:pPr>
              <a:buNone/>
            </a:pPr>
            <a:r>
              <a:rPr lang="en-US" dirty="0" smtClean="0"/>
              <a:t>	The learning algorithm tries to find patterns or associations in the given data set. Identifying clusters in the data (as in the customer segmentation problem) and reducing dimensions of the data falls in the unsupervised learning category.</a:t>
            </a:r>
            <a:endParaRPr lang="en-US" dirty="0"/>
          </a:p>
        </p:txBody>
      </p:sp>
      <p:pic>
        <p:nvPicPr>
          <p:cNvPr id="6" name="Picture 5" descr="main-qimg-222870d15fabd2b68c32d7034c518640.png"/>
          <p:cNvPicPr>
            <a:picLocks noChangeAspect="1"/>
          </p:cNvPicPr>
          <p:nvPr/>
        </p:nvPicPr>
        <p:blipFill>
          <a:blip r:embed="rId2"/>
          <a:stretch>
            <a:fillRect/>
          </a:stretch>
        </p:blipFill>
        <p:spPr>
          <a:xfrm>
            <a:off x="201480" y="2215693"/>
            <a:ext cx="5119109" cy="289649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Analytics/Analysis</a:t>
            </a:r>
            <a:endParaRPr lang="en-US" dirty="0"/>
          </a:p>
        </p:txBody>
      </p:sp>
      <p:sp>
        <p:nvSpPr>
          <p:cNvPr id="3" name="Content Placeholder 2"/>
          <p:cNvSpPr>
            <a:spLocks noGrp="1"/>
          </p:cNvSpPr>
          <p:nvPr>
            <p:ph idx="1"/>
          </p:nvPr>
        </p:nvSpPr>
        <p:spPr>
          <a:xfrm>
            <a:off x="5253925" y="1600204"/>
            <a:ext cx="6328475" cy="4525963"/>
          </a:xfrm>
        </p:spPr>
        <p:txBody>
          <a:bodyPr>
            <a:normAutofit fontScale="77500" lnSpcReduction="20000"/>
          </a:bodyPr>
          <a:lstStyle/>
          <a:p>
            <a:pPr>
              <a:buNone/>
            </a:pPr>
            <a:r>
              <a:rPr lang="en-US" dirty="0" smtClean="0"/>
              <a:t>	Data analysis is a process of inspecting, cleansing, transforming, and modeling data with the goal of discovering useful information, informing conclusions, and supporting decision-making.</a:t>
            </a:r>
          </a:p>
          <a:p>
            <a:pPr marL="0" indent="0">
              <a:buNone/>
            </a:pPr>
            <a:endParaRPr lang="en-US" dirty="0" smtClean="0"/>
          </a:p>
          <a:p>
            <a:pPr marL="0" indent="0">
              <a:buNone/>
            </a:pPr>
            <a:r>
              <a:rPr lang="en-US" dirty="0" smtClean="0"/>
              <a:t>Techniques of Data Analysis:</a:t>
            </a:r>
          </a:p>
          <a:p>
            <a:pPr marL="514350" indent="-514350">
              <a:buFont typeface="+mj-lt"/>
              <a:buAutoNum type="arabicPeriod"/>
            </a:pPr>
            <a:r>
              <a:rPr lang="en-US" dirty="0" smtClean="0"/>
              <a:t>Data Mining (Predictive Data Analysis)</a:t>
            </a:r>
          </a:p>
          <a:p>
            <a:pPr marL="514350" indent="-514350">
              <a:buFont typeface="+mj-lt"/>
              <a:buAutoNum type="arabicPeriod"/>
            </a:pPr>
            <a:r>
              <a:rPr lang="en-US" dirty="0" smtClean="0"/>
              <a:t>Business Intelligence (Actionable Business Information)</a:t>
            </a:r>
          </a:p>
          <a:p>
            <a:pPr marL="514350" indent="-514350">
              <a:buFont typeface="+mj-lt"/>
              <a:buAutoNum type="arabicPeriod"/>
            </a:pPr>
            <a:r>
              <a:rPr lang="en-US" dirty="0" smtClean="0"/>
              <a:t>Data Visualization (Representation of Data)</a:t>
            </a:r>
          </a:p>
          <a:p>
            <a:endParaRPr lang="en-US" dirty="0"/>
          </a:p>
        </p:txBody>
      </p:sp>
      <p:pic>
        <p:nvPicPr>
          <p:cNvPr id="4" name="Picture 3" descr="top-7-data-analytics-tools-2019.jpg"/>
          <p:cNvPicPr>
            <a:picLocks noChangeAspect="1"/>
          </p:cNvPicPr>
          <p:nvPr/>
        </p:nvPicPr>
        <p:blipFill>
          <a:blip r:embed="rId2"/>
          <a:stretch>
            <a:fillRect/>
          </a:stretch>
        </p:blipFill>
        <p:spPr>
          <a:xfrm>
            <a:off x="319885" y="2348974"/>
            <a:ext cx="3926651" cy="256152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of Data Analytics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07393" y="1886472"/>
            <a:ext cx="9794929" cy="3953427"/>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 Analytics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83406" y="1943630"/>
            <a:ext cx="10228881" cy="4224699"/>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a:t>
            </a:r>
            <a:endParaRPr lang="en-US" dirty="0"/>
          </a:p>
        </p:txBody>
      </p:sp>
      <p:sp>
        <p:nvSpPr>
          <p:cNvPr id="3" name="Content Placeholder 2"/>
          <p:cNvSpPr>
            <a:spLocks noGrp="1"/>
          </p:cNvSpPr>
          <p:nvPr>
            <p:ph idx="1"/>
          </p:nvPr>
        </p:nvSpPr>
        <p:spPr>
          <a:xfrm>
            <a:off x="4510007" y="1600204"/>
            <a:ext cx="7072392" cy="4525963"/>
          </a:xfrm>
        </p:spPr>
        <p:txBody>
          <a:bodyPr/>
          <a:lstStyle/>
          <a:p>
            <a:pPr>
              <a:buNone/>
            </a:pPr>
            <a:r>
              <a:rPr lang="en-US" dirty="0" smtClean="0"/>
              <a:t>	You might have heard about the python which is the topmost programming language of the computers. It is a high-level programming language which is having dynamic semantics. As it, language is very easy and readable, so it reduces the cost of program maintenance.</a:t>
            </a:r>
            <a:endParaRPr lang="en-US" dirty="0"/>
          </a:p>
        </p:txBody>
      </p:sp>
      <p:pic>
        <p:nvPicPr>
          <p:cNvPr id="4" name="Picture 3" descr="0_agN3x-Al2UXuuZgx_.png"/>
          <p:cNvPicPr>
            <a:picLocks noChangeAspect="1"/>
          </p:cNvPicPr>
          <p:nvPr/>
        </p:nvPicPr>
        <p:blipFill>
          <a:blip r:embed="rId2" cstate="print"/>
          <a:stretch>
            <a:fillRect/>
          </a:stretch>
        </p:blipFill>
        <p:spPr>
          <a:xfrm>
            <a:off x="416517" y="1890793"/>
            <a:ext cx="4303363" cy="368859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a:t>
            </a:r>
            <a:endParaRPr lang="en-US" dirty="0"/>
          </a:p>
        </p:txBody>
      </p:sp>
      <p:sp>
        <p:nvSpPr>
          <p:cNvPr id="3" name="Content Placeholder 2"/>
          <p:cNvSpPr>
            <a:spLocks noGrp="1"/>
          </p:cNvSpPr>
          <p:nvPr>
            <p:ph idx="1"/>
          </p:nvPr>
        </p:nvSpPr>
        <p:spPr>
          <a:xfrm>
            <a:off x="418458" y="1646697"/>
            <a:ext cx="6111497" cy="4525963"/>
          </a:xfrm>
        </p:spPr>
        <p:txBody>
          <a:bodyPr>
            <a:normAutofit/>
          </a:bodyPr>
          <a:lstStyle/>
          <a:p>
            <a:pPr>
              <a:buNone/>
            </a:pPr>
            <a:r>
              <a:rPr lang="en-US" dirty="0" smtClean="0"/>
              <a:t>    One of the major advantages of its being easy is that it is very easy to interface with other languages as well particularly with C and C++, problems are solved with shorter codes.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715611" y="1734378"/>
            <a:ext cx="4933951" cy="439037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estion-answer-680x340.jpg"/>
          <p:cNvPicPr>
            <a:picLocks noGrp="1" noChangeAspect="1"/>
          </p:cNvPicPr>
          <p:nvPr>
            <p:ph idx="1"/>
          </p:nvPr>
        </p:nvPicPr>
        <p:blipFill>
          <a:blip r:embed="rId2"/>
          <a:stretch>
            <a:fillRect/>
          </a:stretch>
        </p:blipFill>
        <p:spPr>
          <a:xfrm>
            <a:off x="1518834" y="1559099"/>
            <a:ext cx="9365497" cy="4682749"/>
          </a:xfr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vatars-000566619840-aj0fn8-original.jpg"/>
          <p:cNvPicPr>
            <a:picLocks noGrp="1" noChangeAspect="1"/>
          </p:cNvPicPr>
          <p:nvPr>
            <p:ph idx="1"/>
          </p:nvPr>
        </p:nvPicPr>
        <p:blipFill>
          <a:blip r:embed="rId2"/>
          <a:stretch>
            <a:fillRect/>
          </a:stretch>
        </p:blipFill>
        <p:spPr>
          <a:xfrm>
            <a:off x="790415" y="1007392"/>
            <a:ext cx="10833316" cy="457739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MILESTONES OF DSN</a:t>
            </a:r>
            <a:endParaRPr lang="en-US" dirty="0"/>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r>
              <a:rPr lang="en-US" dirty="0" smtClean="0"/>
              <a:t>300,000+ direct download of our Artificial Intelligence for Starter free </a:t>
            </a:r>
            <a:r>
              <a:rPr lang="en-US" dirty="0" err="1" smtClean="0"/>
              <a:t>ebook</a:t>
            </a:r>
            <a:r>
              <a:rPr lang="en-US" dirty="0" smtClean="0"/>
              <a:t> with contribution from recognized leaders like Prof </a:t>
            </a:r>
            <a:r>
              <a:rPr lang="en-US" dirty="0" err="1" smtClean="0"/>
              <a:t>Yoshua</a:t>
            </a:r>
            <a:r>
              <a:rPr lang="en-US" dirty="0" smtClean="0"/>
              <a:t> </a:t>
            </a:r>
            <a:r>
              <a:rPr lang="en-US" dirty="0" err="1" smtClean="0"/>
              <a:t>Bengio</a:t>
            </a:r>
            <a:r>
              <a:rPr lang="en-US" dirty="0" smtClean="0"/>
              <a:t> .</a:t>
            </a:r>
          </a:p>
          <a:p>
            <a:r>
              <a:rPr lang="en-US" dirty="0" smtClean="0"/>
              <a:t>10,212 participated in the 1st ever Intercampus Machine Learning competition that involved 95 universities.</a:t>
            </a:r>
          </a:p>
          <a:p>
            <a:r>
              <a:rPr lang="en-US" dirty="0" smtClean="0"/>
              <a:t>12,234 online participants in Data Science course</a:t>
            </a:r>
          </a:p>
          <a:p>
            <a:r>
              <a:rPr lang="en-US" dirty="0" smtClean="0"/>
              <a:t>Over 1,000 have participated in our face to face classes via fully residential all-expense-paid </a:t>
            </a:r>
            <a:r>
              <a:rPr lang="en-US" dirty="0" err="1" smtClean="0"/>
              <a:t>bootcamp</a:t>
            </a:r>
            <a:r>
              <a:rPr lang="en-US" dirty="0" smtClean="0"/>
              <a:t>, free meet-ups and weekly classes at the AI Hub.</a:t>
            </a:r>
          </a:p>
          <a:p>
            <a:r>
              <a:rPr lang="en-US" dirty="0" smtClean="0"/>
              <a:t> 203 direct job placement, project participation and internship.</a:t>
            </a:r>
          </a:p>
          <a:p>
            <a:r>
              <a:rPr lang="en-US" dirty="0" smtClean="0"/>
              <a:t>4 innovative product ideas that are being pre-incubated</a:t>
            </a:r>
          </a:p>
          <a:p>
            <a:r>
              <a:rPr lang="en-US" dirty="0" smtClean="0"/>
              <a:t>The largest convergence of academia and industry practitioners as mentors to support real-world application of learning.</a:t>
            </a:r>
          </a:p>
          <a:p>
            <a:r>
              <a:rPr lang="en-US" dirty="0" smtClean="0"/>
              <a:t>High impact learning </a:t>
            </a:r>
            <a:r>
              <a:rPr lang="en-US" dirty="0" err="1" smtClean="0"/>
              <a:t>bootcamps</a:t>
            </a:r>
            <a:r>
              <a:rPr lang="en-US" dirty="0" smtClean="0"/>
              <a:t>, academic engagement and direct job placements (full time, freelance and internships) for young Nigerian data scientists </a:t>
            </a:r>
          </a:p>
          <a:p>
            <a:r>
              <a:rPr lang="en-US" dirty="0" smtClean="0"/>
              <a:t>Strategic partnership with leading firms and </a:t>
            </a:r>
            <a:r>
              <a:rPr lang="en-US" dirty="0" err="1" smtClean="0"/>
              <a:t>organisation</a:t>
            </a:r>
            <a:r>
              <a:rPr lang="en-US" dirty="0" smtClean="0"/>
              <a:t>. </a:t>
            </a:r>
            <a:r>
              <a:rPr lang="en-US" dirty="0" err="1" smtClean="0"/>
              <a:t>e.t.c</a:t>
            </a:r>
            <a:endParaRPr lang="en-US" dirty="0" smtClean="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3" y="1039660"/>
            <a:ext cx="4011084" cy="388306"/>
          </a:xfrm>
        </p:spPr>
        <p:txBody>
          <a:bodyPr>
            <a:normAutofit fontScale="90000"/>
          </a:bodyPr>
          <a:lstStyle/>
          <a:p>
            <a:pPr algn="ctr"/>
            <a:r>
              <a:rPr lang="en-US" dirty="0" smtClean="0"/>
              <a:t>ABOUT THE FOUNDER</a:t>
            </a:r>
            <a:endParaRPr lang="en-US" dirty="0"/>
          </a:p>
        </p:txBody>
      </p:sp>
      <p:sp>
        <p:nvSpPr>
          <p:cNvPr id="3" name="Content Placeholder 2"/>
          <p:cNvSpPr>
            <a:spLocks noGrp="1"/>
          </p:cNvSpPr>
          <p:nvPr>
            <p:ph idx="1"/>
          </p:nvPr>
        </p:nvSpPr>
        <p:spPr>
          <a:xfrm>
            <a:off x="4766733" y="348211"/>
            <a:ext cx="6815667" cy="5853113"/>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a:lstStyle/>
          <a:p>
            <a:pPr>
              <a:buNone/>
            </a:pPr>
            <a:r>
              <a:rPr lang="en-US" dirty="0" smtClean="0"/>
              <a:t>	Dr </a:t>
            </a:r>
            <a:r>
              <a:rPr lang="en-US" dirty="0" err="1" smtClean="0"/>
              <a:t>Bayo</a:t>
            </a:r>
            <a:r>
              <a:rPr lang="en-US" dirty="0" smtClean="0"/>
              <a:t> is a transformational leader with a strong passion to add value to the next generation and build a sustainable platform for shared value creation. He is a leading expert in Strategy, Marketing and Analytics, whose career path is an interception of the dual domains of the academia/business world, magic/ logic of customer engagement and creativity/analytics.</a:t>
            </a:r>
            <a:endParaRPr lang="en-US" dirty="0"/>
          </a:p>
        </p:txBody>
      </p:sp>
      <p:sp>
        <p:nvSpPr>
          <p:cNvPr id="4" name="Text Placeholder 3"/>
          <p:cNvSpPr>
            <a:spLocks noGrp="1"/>
          </p:cNvSpPr>
          <p:nvPr>
            <p:ph type="body" sz="half" idx="2"/>
          </p:nvPr>
        </p:nvSpPr>
        <p:spPr/>
        <p:style>
          <a:lnRef idx="1">
            <a:schemeClr val="accent3"/>
          </a:lnRef>
          <a:fillRef idx="2">
            <a:schemeClr val="accent3"/>
          </a:fillRef>
          <a:effectRef idx="1">
            <a:schemeClr val="accent3"/>
          </a:effectRef>
          <a:fontRef idx="minor">
            <a:schemeClr val="dk1"/>
          </a:fontRef>
        </p:style>
        <p:txBody>
          <a:bodyPr/>
          <a:lstStyle/>
          <a:p>
            <a:endParaRPr lang="en-US" dirty="0"/>
          </a:p>
        </p:txBody>
      </p:sp>
      <p:pic>
        <p:nvPicPr>
          <p:cNvPr id="5" name="Picture 4"/>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362205" y="1959282"/>
            <a:ext cx="2152651" cy="2124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713984" y="4872625"/>
            <a:ext cx="3807912" cy="369332"/>
          </a:xfrm>
          <a:prstGeom prst="rect">
            <a:avLst/>
          </a:prstGeom>
          <a:noFill/>
        </p:spPr>
        <p:txBody>
          <a:bodyPr wrap="square" rtlCol="0">
            <a:spAutoFit/>
          </a:bodyPr>
          <a:lstStyle/>
          <a:p>
            <a:endParaRPr lang="en-US" dirty="0"/>
          </a:p>
        </p:txBody>
      </p:sp>
      <p:sp>
        <p:nvSpPr>
          <p:cNvPr id="8" name="Rectangle 7"/>
          <p:cNvSpPr/>
          <p:nvPr/>
        </p:nvSpPr>
        <p:spPr>
          <a:xfrm>
            <a:off x="533229" y="5136965"/>
            <a:ext cx="3713097" cy="923330"/>
          </a:xfrm>
          <a:prstGeom prst="rect">
            <a:avLst/>
          </a:prstGeom>
        </p:spPr>
        <p:txBody>
          <a:bodyPr wrap="square">
            <a:spAutoFit/>
          </a:bodyPr>
          <a:lstStyle/>
          <a:p>
            <a:pPr algn="ctr"/>
            <a:r>
              <a:rPr lang="en-US" dirty="0" smtClean="0"/>
              <a:t>DR BAYO ADEKANMBI</a:t>
            </a:r>
          </a:p>
          <a:p>
            <a:pPr algn="ctr"/>
            <a:r>
              <a:rPr lang="en-US" dirty="0" smtClean="0"/>
              <a:t>CHIEF TECHNOLOGY OFFICER  MTN NIGERIA</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Founder</a:t>
            </a:r>
            <a:endParaRPr lang="en-US" dirty="0"/>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r>
              <a:rPr lang="en-US" dirty="0" smtClean="0"/>
              <a:t>Previously served as General Manager Business Intelligence and Chief Marketing/Strategy Officer.</a:t>
            </a:r>
          </a:p>
          <a:p>
            <a:r>
              <a:rPr lang="en-US" dirty="0" smtClean="0"/>
              <a:t>Awarded the prestigious MTN </a:t>
            </a:r>
            <a:r>
              <a:rPr lang="en-US" dirty="0" err="1" smtClean="0"/>
              <a:t>Yello</a:t>
            </a:r>
            <a:r>
              <a:rPr lang="en-US" dirty="0" smtClean="0"/>
              <a:t> Star award for the </a:t>
            </a:r>
            <a:r>
              <a:rPr lang="en-US" dirty="0" err="1" smtClean="0"/>
              <a:t>conceptualisation</a:t>
            </a:r>
            <a:r>
              <a:rPr lang="en-US" dirty="0" smtClean="0"/>
              <a:t> of a Customer Value/Risk Management framework, which led to multi-billion naira revenue growth.</a:t>
            </a:r>
          </a:p>
          <a:p>
            <a:endParaRPr lang="en-US" dirty="0" smtClean="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Founder</a:t>
            </a:r>
            <a:endParaRPr lang="en-US" dirty="0"/>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85000" lnSpcReduction="10000"/>
          </a:bodyPr>
          <a:lstStyle/>
          <a:p>
            <a:pPr>
              <a:buNone/>
            </a:pPr>
            <a:r>
              <a:rPr lang="en-US" b="1" dirty="0" smtClean="0"/>
              <a:t>A </a:t>
            </a:r>
            <a:r>
              <a:rPr lang="en-US" b="1" dirty="0" err="1" smtClean="0"/>
              <a:t>practising</a:t>
            </a:r>
            <a:r>
              <a:rPr lang="en-US" b="1" dirty="0" smtClean="0"/>
              <a:t> Data Scientist who is validated by </a:t>
            </a:r>
            <a:r>
              <a:rPr lang="en-US" b="1" dirty="0" err="1" smtClean="0"/>
              <a:t>Kaggle</a:t>
            </a:r>
            <a:endParaRPr lang="en-US" dirty="0" smtClean="0"/>
          </a:p>
          <a:p>
            <a:r>
              <a:rPr lang="en-US" dirty="0" smtClean="0"/>
              <a:t>No 1 on the Data Science Dojo In-class Capstone project </a:t>
            </a:r>
            <a:r>
              <a:rPr lang="en-US" dirty="0" err="1" smtClean="0"/>
              <a:t>Leaderboard</a:t>
            </a:r>
            <a:endParaRPr lang="en-US" dirty="0" smtClean="0"/>
          </a:p>
          <a:p>
            <a:pPr lvl="1"/>
            <a:r>
              <a:rPr lang="en-US" dirty="0" smtClean="0"/>
              <a:t>https://inclass.kaggle.com/c/datasciencedojo-capstone/leaderboard</a:t>
            </a:r>
          </a:p>
          <a:p>
            <a:pPr lvl="1"/>
            <a:r>
              <a:rPr lang="en-US" dirty="0" smtClean="0"/>
              <a:t>Top 1% (No 29 out of a total of 7,068 teams) of Data scientists competing on </a:t>
            </a:r>
            <a:r>
              <a:rPr lang="en-US" dirty="0" err="1" smtClean="0"/>
              <a:t>Kaggle</a:t>
            </a:r>
            <a:r>
              <a:rPr lang="en-US" dirty="0" smtClean="0"/>
              <a:t> Titanic Machine learning survival model</a:t>
            </a:r>
          </a:p>
          <a:p>
            <a:pPr lvl="2"/>
            <a:r>
              <a:rPr lang="en-US" dirty="0" smtClean="0">
                <a:hlinkClick r:id="rId2"/>
              </a:rPr>
              <a:t>https://www.kaggle.com/c/titanic/leaderboard</a:t>
            </a:r>
            <a:endParaRPr lang="en-US" dirty="0" smtClean="0"/>
          </a:p>
          <a:p>
            <a:r>
              <a:rPr lang="en-US" b="1" dirty="0" smtClean="0"/>
              <a:t>Patent owner (United States Patent Office final approval stage) for a Data Science product</a:t>
            </a:r>
            <a:endParaRPr lang="en-US" dirty="0" smtClean="0"/>
          </a:p>
          <a:p>
            <a:pPr lvl="1"/>
            <a:r>
              <a:rPr lang="en-US" dirty="0" smtClean="0"/>
              <a:t>Social Pricing Recommender algorithm for low income prepaid telecommunication users using uncalled-called numbers </a:t>
            </a:r>
            <a:r>
              <a:rPr lang="en-US" dirty="0" err="1" smtClean="0"/>
              <a:t>modelling</a:t>
            </a:r>
            <a:r>
              <a:rPr lang="en-US" dirty="0" smtClean="0"/>
              <a:t> (US62400186)</a:t>
            </a:r>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Founder</a:t>
            </a:r>
            <a:endParaRPr lang="en-US" dirty="0"/>
          </a:p>
        </p:txBody>
      </p:sp>
      <p:sp>
        <p:nvSpPr>
          <p:cNvPr id="3" name="Content Placeholder 2"/>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r>
              <a:rPr lang="en-US" b="1" dirty="0" smtClean="0"/>
              <a:t>Doctoral-level scholar on a combined PhD </a:t>
            </a:r>
            <a:r>
              <a:rPr lang="en-US" b="1" dirty="0" err="1" smtClean="0"/>
              <a:t>programme</a:t>
            </a:r>
            <a:r>
              <a:rPr lang="en-US" b="1" dirty="0" smtClean="0"/>
              <a:t> at the City University London and TIAS Business School, the Netherlands</a:t>
            </a:r>
            <a:endParaRPr lang="en-US" dirty="0" smtClean="0"/>
          </a:p>
          <a:p>
            <a:pPr lvl="1"/>
            <a:r>
              <a:rPr lang="en-US" dirty="0" smtClean="0"/>
              <a:t>Research work on application of Data science algorithm to understand the effect of customer social networks on consumption </a:t>
            </a:r>
            <a:r>
              <a:rPr lang="en-US" dirty="0" err="1" smtClean="0"/>
              <a:t>behaviour</a:t>
            </a:r>
            <a:r>
              <a:rPr lang="en-US" dirty="0" smtClean="0"/>
              <a:t> in luxury and telecoms industry.</a:t>
            </a:r>
          </a:p>
          <a:p>
            <a:r>
              <a:rPr lang="en-US" b="1" dirty="0" smtClean="0"/>
              <a:t>Author of The Future is Shared : Sharing Economy and </a:t>
            </a:r>
            <a:r>
              <a:rPr lang="en-US" b="1" dirty="0" err="1" smtClean="0"/>
              <a:t>Sharepreneurship</a:t>
            </a:r>
            <a:r>
              <a:rPr lang="en-US" b="1" dirty="0" smtClean="0"/>
              <a:t> in emerging market.</a:t>
            </a:r>
            <a:endParaRPr lang="en-US" dirty="0" smtClean="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4" name="Content Placeholder 3"/>
          <p:cNvSpPr>
            <a:spLocks noGrp="1"/>
          </p:cNvSpPr>
          <p:nvPr>
            <p:ph sz="half" idx="2"/>
          </p:nvPr>
        </p:nvSpPr>
        <p:spPr/>
        <p:txBody>
          <a:bodyPr>
            <a:normAutofit fontScale="70000" lnSpcReduction="20000"/>
          </a:bodyPr>
          <a:lstStyle/>
          <a:p>
            <a:pPr marL="285750" indent="-285750"/>
            <a:r>
              <a:rPr lang="en-US" dirty="0" smtClean="0"/>
              <a:t>Name is </a:t>
            </a:r>
            <a:r>
              <a:rPr lang="en-US" dirty="0" err="1" smtClean="0"/>
              <a:t>Abimbola</a:t>
            </a:r>
            <a:r>
              <a:rPr lang="en-US" dirty="0" smtClean="0"/>
              <a:t> </a:t>
            </a:r>
            <a:r>
              <a:rPr lang="en-US" dirty="0" err="1" smtClean="0"/>
              <a:t>Olawale</a:t>
            </a:r>
            <a:r>
              <a:rPr lang="en-US" dirty="0" smtClean="0"/>
              <a:t> Victor</a:t>
            </a:r>
          </a:p>
          <a:p>
            <a:pPr marL="285750" indent="-285750"/>
            <a:r>
              <a:rPr lang="en-US" dirty="0" smtClean="0"/>
              <a:t>Graduate of Mathematics and Statistics </a:t>
            </a:r>
          </a:p>
          <a:p>
            <a:pPr marL="285750" indent="-285750"/>
            <a:r>
              <a:rPr lang="en-US" dirty="0" smtClean="0"/>
              <a:t>Self Developed Data Scientist </a:t>
            </a:r>
          </a:p>
          <a:p>
            <a:pPr marL="285750" indent="-285750"/>
            <a:r>
              <a:rPr lang="en-US" dirty="0" smtClean="0"/>
              <a:t>I play with HTML</a:t>
            </a:r>
          </a:p>
          <a:p>
            <a:pPr marL="285750" indent="-285750"/>
            <a:r>
              <a:rPr lang="en-US" dirty="0" smtClean="0"/>
              <a:t>Statistician</a:t>
            </a:r>
          </a:p>
          <a:p>
            <a:pPr marL="285750" indent="-285750"/>
            <a:r>
              <a:rPr lang="en-US" dirty="0" smtClean="0"/>
              <a:t>Data Analyst</a:t>
            </a:r>
          </a:p>
          <a:p>
            <a:pPr marL="285750" indent="-285750"/>
            <a:r>
              <a:rPr lang="en-US" dirty="0" smtClean="0"/>
              <a:t>Emerging machine learning expert</a:t>
            </a:r>
          </a:p>
          <a:p>
            <a:pPr marL="285750" indent="-285750"/>
            <a:r>
              <a:rPr lang="en-US" dirty="0" smtClean="0"/>
              <a:t>AI enthusiast</a:t>
            </a:r>
          </a:p>
          <a:p>
            <a:pPr marL="285750" indent="-285750"/>
            <a:r>
              <a:rPr lang="en-US" dirty="0" smtClean="0"/>
              <a:t> Done a couple of research on Neural Networks, Facial Recognition System and Natural Language Process  (yet to be published)</a:t>
            </a:r>
          </a:p>
          <a:p>
            <a:pPr marL="285750" indent="-285750"/>
            <a:r>
              <a:rPr lang="en-US" dirty="0" smtClean="0"/>
              <a:t>Participated in different Machine Learning Competition</a:t>
            </a:r>
          </a:p>
          <a:p>
            <a:pPr marL="285750" indent="-285750"/>
            <a:r>
              <a:rPr lang="en-US" dirty="0" smtClean="0"/>
              <a:t>Research interest – Computer Vision and NLP </a:t>
            </a:r>
          </a:p>
          <a:p>
            <a:endParaRPr lang="en-US" dirty="0"/>
          </a:p>
        </p:txBody>
      </p:sp>
      <p:pic>
        <p:nvPicPr>
          <p:cNvPr id="5" name="Content Placeholder 4" descr="pp"/>
          <p:cNvPicPr>
            <a:picLocks noGrp="1" noChangeAspect="1"/>
          </p:cNvPicPr>
          <p:nvPr>
            <p:ph sz="half" idx="1"/>
          </p:nvPr>
        </p:nvPicPr>
        <p:blipFill>
          <a:blip r:embed="rId2"/>
          <a:stretch>
            <a:fillRect/>
          </a:stretch>
        </p:blipFill>
        <p:spPr>
          <a:xfrm>
            <a:off x="1652796" y="1224422"/>
            <a:ext cx="2280379" cy="2280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rotWithShape="1">
          <a:blip r:embed="rId3">
            <a:extLst>
              <a:ext uri="{28A0092B-C50C-407E-A947-70E740481C1C}">
                <a14:useLocalDpi xmlns="" xmlns:a14="http://schemas.microsoft.com/office/drawing/2010/main" val="0"/>
              </a:ext>
            </a:extLst>
          </a:blip>
          <a:srcRect l="50624" t="32435" r="35487" b="46326"/>
          <a:stretch/>
        </p:blipFill>
        <p:spPr>
          <a:xfrm>
            <a:off x="1269303" y="4009378"/>
            <a:ext cx="381000" cy="411479"/>
          </a:xfrm>
          <a:prstGeom prst="rect">
            <a:avLst/>
          </a:prstGeom>
        </p:spPr>
      </p:pic>
      <p:pic>
        <p:nvPicPr>
          <p:cNvPr id="7" name="Picture 6"/>
          <p:cNvPicPr>
            <a:picLocks noChangeAspect="1"/>
          </p:cNvPicPr>
          <p:nvPr/>
        </p:nvPicPr>
        <p:blipFill rotWithShape="1">
          <a:blip r:embed="rId3">
            <a:extLst>
              <a:ext uri="{28A0092B-C50C-407E-A947-70E740481C1C}">
                <a14:useLocalDpi xmlns="" xmlns:a14="http://schemas.microsoft.com/office/drawing/2010/main" val="0"/>
              </a:ext>
            </a:extLst>
          </a:blip>
          <a:srcRect l="33333" t="70256" r="51667" b="8899"/>
          <a:stretch/>
        </p:blipFill>
        <p:spPr>
          <a:xfrm>
            <a:off x="1269303" y="4454048"/>
            <a:ext cx="392775" cy="385500"/>
          </a:xfrm>
          <a:prstGeom prst="rect">
            <a:avLst/>
          </a:prstGeom>
        </p:spPr>
      </p:pic>
      <p:pic>
        <p:nvPicPr>
          <p:cNvPr id="8" name="Picture 7"/>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29429" y="4708742"/>
            <a:ext cx="685800" cy="685800"/>
          </a:xfrm>
          <a:prstGeom prst="rect">
            <a:avLst/>
          </a:prstGeom>
        </p:spPr>
      </p:pic>
      <p:sp>
        <p:nvSpPr>
          <p:cNvPr id="9" name="TextBox 8"/>
          <p:cNvSpPr txBox="1"/>
          <p:nvPr/>
        </p:nvSpPr>
        <p:spPr>
          <a:xfrm>
            <a:off x="1955103" y="3996850"/>
            <a:ext cx="2209800" cy="369332"/>
          </a:xfrm>
          <a:prstGeom prst="rect">
            <a:avLst/>
          </a:prstGeom>
          <a:noFill/>
        </p:spPr>
        <p:txBody>
          <a:bodyPr wrap="square" rtlCol="0">
            <a:spAutoFit/>
          </a:bodyPr>
          <a:lstStyle/>
          <a:p>
            <a:pPr algn="ctr"/>
            <a:r>
              <a:rPr lang="en-US" dirty="0" smtClean="0"/>
              <a:t>@Abimbolaolawa10</a:t>
            </a:r>
            <a:endParaRPr lang="en-US" dirty="0"/>
          </a:p>
        </p:txBody>
      </p:sp>
      <p:sp>
        <p:nvSpPr>
          <p:cNvPr id="10" name="TextBox 9"/>
          <p:cNvSpPr txBox="1"/>
          <p:nvPr/>
        </p:nvSpPr>
        <p:spPr>
          <a:xfrm>
            <a:off x="1955103" y="4377848"/>
            <a:ext cx="2209800" cy="369332"/>
          </a:xfrm>
          <a:prstGeom prst="rect">
            <a:avLst/>
          </a:prstGeom>
          <a:noFill/>
        </p:spPr>
        <p:txBody>
          <a:bodyPr wrap="square" rtlCol="0">
            <a:spAutoFit/>
          </a:bodyPr>
          <a:lstStyle/>
          <a:p>
            <a:pPr algn="ctr"/>
            <a:r>
              <a:rPr lang="en-US" dirty="0" smtClean="0"/>
              <a:t>@</a:t>
            </a:r>
            <a:r>
              <a:rPr lang="en-US" dirty="0" err="1" smtClean="0"/>
              <a:t>Mr_whales</a:t>
            </a:r>
            <a:endParaRPr lang="en-US" dirty="0"/>
          </a:p>
        </p:txBody>
      </p:sp>
      <p:sp>
        <p:nvSpPr>
          <p:cNvPr id="11" name="TextBox 10"/>
          <p:cNvSpPr txBox="1"/>
          <p:nvPr/>
        </p:nvSpPr>
        <p:spPr>
          <a:xfrm>
            <a:off x="2031303" y="4835050"/>
            <a:ext cx="2209800" cy="369332"/>
          </a:xfrm>
          <a:prstGeom prst="rect">
            <a:avLst/>
          </a:prstGeom>
          <a:noFill/>
        </p:spPr>
        <p:txBody>
          <a:bodyPr wrap="square" rtlCol="0">
            <a:spAutoFit/>
          </a:bodyPr>
          <a:lstStyle/>
          <a:p>
            <a:pPr algn="ctr"/>
            <a:r>
              <a:rPr lang="en-US" dirty="0" smtClean="0"/>
              <a:t>@</a:t>
            </a:r>
            <a:r>
              <a:rPr lang="en-US" dirty="0" err="1" smtClean="0"/>
              <a:t>abimbola-olawale</a:t>
            </a:r>
            <a:endParaRPr lang="en-US" dirty="0"/>
          </a:p>
        </p:txBody>
      </p:sp>
      <p:sp>
        <p:nvSpPr>
          <p:cNvPr id="12" name="TextBox 11"/>
          <p:cNvSpPr txBox="1"/>
          <p:nvPr/>
        </p:nvSpPr>
        <p:spPr>
          <a:xfrm>
            <a:off x="2031303" y="5330872"/>
            <a:ext cx="2866376" cy="369332"/>
          </a:xfrm>
          <a:prstGeom prst="rect">
            <a:avLst/>
          </a:prstGeom>
          <a:noFill/>
        </p:spPr>
        <p:txBody>
          <a:bodyPr wrap="square" rtlCol="0">
            <a:spAutoFit/>
          </a:bodyPr>
          <a:lstStyle/>
          <a:p>
            <a:pPr algn="ctr"/>
            <a:r>
              <a:rPr lang="en-US" dirty="0" smtClean="0"/>
              <a:t>@</a:t>
            </a:r>
            <a:r>
              <a:rPr lang="en-US" dirty="0" err="1" smtClean="0"/>
              <a:t>Abimbola</a:t>
            </a:r>
            <a:r>
              <a:rPr lang="en-US" dirty="0" smtClean="0"/>
              <a:t> </a:t>
            </a:r>
            <a:r>
              <a:rPr lang="en-US" dirty="0" err="1" smtClean="0"/>
              <a:t>Olawale</a:t>
            </a:r>
            <a:r>
              <a:rPr lang="en-US" dirty="0" smtClean="0"/>
              <a:t> Victor</a:t>
            </a:r>
            <a:endParaRPr lang="en-US" dirty="0"/>
          </a:p>
        </p:txBody>
      </p:sp>
      <p:pic>
        <p:nvPicPr>
          <p:cNvPr id="13" name="Picture 12"/>
          <p:cNvPicPr>
            <a:picLocks noChangeAspect="1"/>
          </p:cNvPicPr>
          <p:nvPr/>
        </p:nvPicPr>
        <p:blipFill rotWithShape="1">
          <a:blip r:embed="rId3">
            <a:extLst>
              <a:ext uri="{28A0092B-C50C-407E-A947-70E740481C1C}">
                <a14:useLocalDpi xmlns="" xmlns:a14="http://schemas.microsoft.com/office/drawing/2010/main" val="0"/>
              </a:ext>
            </a:extLst>
          </a:blip>
          <a:srcRect l="23889" t="4965" r="62778" b="74976"/>
          <a:stretch/>
        </p:blipFill>
        <p:spPr>
          <a:xfrm>
            <a:off x="1269303" y="5330871"/>
            <a:ext cx="396660" cy="42145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238</TotalTime>
  <Words>781</Words>
  <Application>Microsoft Macintosh PowerPoint</Application>
  <PresentationFormat>Custom</PresentationFormat>
  <Paragraphs>138</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AI Invasion  Day 1 – Introduction to Machine Learning Part 1 </vt:lpstr>
      <vt:lpstr>About Data Science Nigeria</vt:lpstr>
      <vt:lpstr>About Data Science Nigeria</vt:lpstr>
      <vt:lpstr>KEY MILESTONES OF DSN</vt:lpstr>
      <vt:lpstr>ABOUT THE FOUNDER</vt:lpstr>
      <vt:lpstr>About The Founder</vt:lpstr>
      <vt:lpstr>About The Founder</vt:lpstr>
      <vt:lpstr>About The Founder</vt:lpstr>
      <vt:lpstr>About Me</vt:lpstr>
      <vt:lpstr>What is Machine Learning?</vt:lpstr>
      <vt:lpstr>Machine learning(ML) vs. Artificial intelligence(AI)</vt:lpstr>
      <vt:lpstr>Machine learning(ML) vs. Artificial intelligence(AI) cont.</vt:lpstr>
      <vt:lpstr>But what it does actually or why do we need ML or AI? </vt:lpstr>
      <vt:lpstr>It is an Interdisciplinary Field</vt:lpstr>
      <vt:lpstr>Example of ML projects</vt:lpstr>
      <vt:lpstr>Example of ML projects</vt:lpstr>
      <vt:lpstr>Example of ML projects</vt:lpstr>
      <vt:lpstr>Example of ML projects</vt:lpstr>
      <vt:lpstr>Example of ML projects</vt:lpstr>
      <vt:lpstr>Example of ML projects</vt:lpstr>
      <vt:lpstr>Types of Machine Learning algorithms </vt:lpstr>
      <vt:lpstr>Types of Machine Learning algorithms </vt:lpstr>
      <vt:lpstr>Types of Machine Learning algorithms </vt:lpstr>
      <vt:lpstr>Types of Machine Learning algorithms </vt:lpstr>
      <vt:lpstr>Types of Machine Learning algorithms </vt:lpstr>
      <vt:lpstr>Types of Machine Learning algorithms </vt:lpstr>
      <vt:lpstr>Types of Machine Learning algorithms </vt:lpstr>
      <vt:lpstr>Types of Machine Learning algorithms </vt:lpstr>
      <vt:lpstr>Types of Machine Learning algorithms </vt:lpstr>
      <vt:lpstr>Types of Machine Learning algorithms </vt:lpstr>
      <vt:lpstr>Data Analytics/Analysis</vt:lpstr>
      <vt:lpstr>Process of Data Analytics</vt:lpstr>
      <vt:lpstr>Types of Data Analytics</vt:lpstr>
      <vt:lpstr>Why Python?</vt:lpstr>
      <vt:lpstr>Why Python?</vt:lpstr>
      <vt:lpstr>Slide 36</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Invasion  Day 1 – Introduction to Machine Learning Part 1</dc:title>
  <dc:creator>Olamiwale</dc:creator>
  <cp:lastModifiedBy>Olamiwale</cp:lastModifiedBy>
  <cp:revision>26</cp:revision>
  <dcterms:created xsi:type="dcterms:W3CDTF">2019-04-07T17:10:35Z</dcterms:created>
  <dcterms:modified xsi:type="dcterms:W3CDTF">2019-04-08T06:06:55Z</dcterms:modified>
</cp:coreProperties>
</file>